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4"/>
  </p:sldMasterIdLst>
  <p:notesMasterIdLst>
    <p:notesMasterId r:id="rId23"/>
  </p:notesMasterIdLst>
  <p:handoutMasterIdLst>
    <p:handoutMasterId r:id="rId24"/>
  </p:handoutMasterIdLst>
  <p:sldIdLst>
    <p:sldId id="1864" r:id="rId5"/>
    <p:sldId id="1846" r:id="rId6"/>
    <p:sldId id="1845" r:id="rId7"/>
    <p:sldId id="1848" r:id="rId8"/>
    <p:sldId id="1874" r:id="rId9"/>
    <p:sldId id="1865" r:id="rId10"/>
    <p:sldId id="1866" r:id="rId11"/>
    <p:sldId id="1849" r:id="rId12"/>
    <p:sldId id="1872" r:id="rId13"/>
    <p:sldId id="1873" r:id="rId14"/>
    <p:sldId id="1867" r:id="rId15"/>
    <p:sldId id="1868" r:id="rId16"/>
    <p:sldId id="1869" r:id="rId17"/>
    <p:sldId id="1870" r:id="rId18"/>
    <p:sldId id="1871" r:id="rId19"/>
    <p:sldId id="1858" r:id="rId20"/>
    <p:sldId id="1860" r:id="rId21"/>
    <p:sldId id="1875" r:id="rId22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inks" id="{4CCBE145-9F3B-43C3-8EAE-1EE4FE803BE6}">
          <p14:sldIdLst>
            <p14:sldId id="1864"/>
            <p14:sldId id="1846"/>
            <p14:sldId id="1845"/>
            <p14:sldId id="1848"/>
            <p14:sldId id="1874"/>
            <p14:sldId id="1865"/>
            <p14:sldId id="1866"/>
            <p14:sldId id="1849"/>
            <p14:sldId id="1872"/>
            <p14:sldId id="1873"/>
            <p14:sldId id="1867"/>
            <p14:sldId id="1868"/>
            <p14:sldId id="1869"/>
            <p14:sldId id="1870"/>
            <p14:sldId id="1871"/>
            <p14:sldId id="1858"/>
            <p14:sldId id="1860"/>
            <p14:sldId id="1875"/>
          </p14:sldIdLst>
        </p14:section>
      </p14:sectionLst>
    </p:ext>
    <p:ext uri="{EFAFB233-063F-42B5-8137-9DF3F51BA10A}">
      <p15:sldGuideLst xmlns:p15="http://schemas.microsoft.com/office/powerpoint/2012/main">
        <p15:guide id="2" pos="48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F7F4"/>
    <a:srgbClr val="FF2625"/>
    <a:srgbClr val="007788"/>
    <a:srgbClr val="297C2A"/>
    <a:srgbClr val="FE4387"/>
    <a:srgbClr val="F69000"/>
    <a:srgbClr val="01C2D1"/>
    <a:srgbClr val="D6D734"/>
    <a:srgbClr val="005C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85290" autoAdjust="0"/>
  </p:normalViewPr>
  <p:slideViewPr>
    <p:cSldViewPr snapToGrid="0">
      <p:cViewPr varScale="1">
        <p:scale>
          <a:sx n="92" d="100"/>
          <a:sy n="92" d="100"/>
        </p:scale>
        <p:origin x="948" y="52"/>
      </p:cViewPr>
      <p:guideLst>
        <p:guide pos="48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2684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141408694106796"/>
          <c:y val="0.10142733882077253"/>
          <c:w val="0.79717182611786408"/>
          <c:h val="0.79714593516062771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19050">
              <a:noFill/>
            </a:ln>
            <a:effectLst/>
          </c:spPr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9F4-460E-BEA7-750ADE578796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9F4-460E-BEA7-750ADE578796}"/>
              </c:ext>
            </c:extLst>
          </c:dPt>
          <c:dLbls>
            <c:dLbl>
              <c:idx val="0"/>
              <c:layout>
                <c:manualLayout>
                  <c:x val="-0.22959408719743366"/>
                  <c:y val="0.24413857335448394"/>
                </c:manualLayout>
              </c:layout>
              <c:tx>
                <c:rich>
                  <a:bodyPr rot="0" spcFirstLastPara="1" vertOverflow="ellipsis" vert="horz" wrap="none" lIns="0" tIns="0" rIns="0" bIns="182880" anchor="ctr" anchorCtr="1">
                    <a:noAutofit/>
                  </a:bodyPr>
                  <a:lstStyle/>
                  <a:p>
                    <a:pPr>
                      <a:defRPr sz="1400" b="0" i="1" u="none" strike="noStrike" kern="1200" spc="-150" baseline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CN" sz="1400" b="0" i="1" spc="-150" dirty="0">
                        <a:solidFill>
                          <a:schemeClr val="bg1"/>
                        </a:solidFill>
                      </a:rPr>
                      <a:t>Risk</a:t>
                    </a:r>
                  </a:p>
                  <a:p>
                    <a:pPr>
                      <a:defRPr sz="1400" i="1" spc="-150">
                        <a:solidFill>
                          <a:schemeClr val="tx1"/>
                        </a:solidFill>
                      </a:defRPr>
                    </a:pPr>
                    <a:r>
                      <a:rPr lang="en-US" sz="1400" b="0" i="1" spc="-150" dirty="0">
                        <a:solidFill>
                          <a:schemeClr val="bg1"/>
                        </a:solidFill>
                      </a:rPr>
                      <a:t>L</a:t>
                    </a:r>
                    <a:r>
                      <a:rPr lang="en-US" altLang="zh-CN" sz="1400" b="0" i="1" spc="-150" dirty="0">
                        <a:solidFill>
                          <a:schemeClr val="bg1"/>
                        </a:solidFill>
                      </a:rPr>
                      <a:t>evel</a:t>
                    </a:r>
                    <a:endParaRPr lang="en-US" sz="1400" b="0" i="1" dirty="0">
                      <a:solidFill>
                        <a:schemeClr val="bg1"/>
                      </a:solidFill>
                    </a:endParaRPr>
                  </a:p>
                </c:rich>
              </c:tx>
              <c:numFmt formatCode="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182880" anchor="ctr" anchorCtr="1">
                  <a:noAutofit/>
                </a:bodyPr>
                <a:lstStyle/>
                <a:p>
                  <a:pPr>
                    <a:defRPr sz="1400" b="0" i="1" u="none" strike="noStrike" kern="1200" spc="-15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53316317307014671"/>
                      <c:h val="0.359555546840146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19F4-460E-BEA7-750ADE578796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9F4-460E-BEA7-750ADE5787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0.25</c:v>
                </c:pt>
                <c:pt idx="1">
                  <c:v>0.75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9F4-460E-BEA7-750ADE5787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3652462113229849E-2"/>
          <c:w val="0.97642002866223998"/>
          <c:h val="0.9363475378867701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>
              <a:solidFill>
                <a:schemeClr val="bg1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bg1"/>
                </a:solidFill>
              </a:ln>
              <a:effectLst/>
            </c:spPr>
          </c:marker>
          <c:dPt>
            <c:idx val="4"/>
            <c:marker>
              <c:symbol val="circle"/>
              <c:size val="10"/>
              <c:spPr>
                <a:solidFill>
                  <a:schemeClr val="tx1"/>
                </a:solidFill>
                <a:ln w="50800">
                  <a:solidFill>
                    <a:schemeClr val="bg1"/>
                  </a:solidFill>
                </a:ln>
                <a:effectLst/>
              </c:spPr>
            </c:marker>
            <c:bubble3D val="0"/>
            <c:spPr>
              <a:ln w="50800" cap="rnd">
                <a:solidFill>
                  <a:schemeClr val="bg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22D-4944-A329-82FD779F3A31}"/>
              </c:ext>
            </c:extLst>
          </c:dPt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18</c:v>
                </c:pt>
                <c:pt idx="2">
                  <c:v>22</c:v>
                </c:pt>
                <c:pt idx="3">
                  <c:v>15</c:v>
                </c:pt>
                <c:pt idx="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22D-4944-A329-82FD779F3A3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0"/>
            <c:spPr>
              <a:solidFill>
                <a:schemeClr val="tx1"/>
              </a:solidFill>
              <a:ln w="50800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24</c:v>
                </c:pt>
                <c:pt idx="2">
                  <c:v>16</c:v>
                </c:pt>
                <c:pt idx="3">
                  <c:v>21</c:v>
                </c:pt>
                <c:pt idx="4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422D-4944-A329-82FD779F3A3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7620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1"/>
              </a:solidFill>
              <a:ln w="50800">
                <a:solidFill>
                  <a:schemeClr val="bg2"/>
                </a:solidFill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cata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16</c:v>
                </c:pt>
                <c:pt idx="1">
                  <c:v>16</c:v>
                </c:pt>
                <c:pt idx="2">
                  <c:v>22</c:v>
                </c:pt>
                <c:pt idx="3">
                  <c:v>27</c:v>
                </c:pt>
                <c:pt idx="4">
                  <c:v>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422D-4944-A329-82FD779F3A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5147384"/>
        <c:axId val="575139544"/>
      </c:lineChart>
      <c:catAx>
        <c:axId val="575147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75139544"/>
        <c:crosses val="autoZero"/>
        <c:auto val="1"/>
        <c:lblAlgn val="ctr"/>
        <c:lblOffset val="100"/>
        <c:noMultiLvlLbl val="0"/>
      </c:catAx>
      <c:valAx>
        <c:axId val="575139544"/>
        <c:scaling>
          <c:orientation val="minMax"/>
          <c:min val="10"/>
        </c:scaling>
        <c:delete val="1"/>
        <c:axPos val="l"/>
        <c:numFmt formatCode="General" sourceLinked="1"/>
        <c:majorTickMark val="out"/>
        <c:minorTickMark val="none"/>
        <c:tickLblPos val="nextTo"/>
        <c:crossAx val="575147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75E2F9-4ACF-4E22-94CA-58CA4D096F4E}" type="doc">
      <dgm:prSet loTypeId="urn:microsoft.com/office/officeart/2005/8/layout/process3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7FBFFEB-6FC9-4A34-9C78-A488C5B0AFD4}">
      <dgm:prSet phldrT="[Text]" custT="1"/>
      <dgm:spPr/>
      <dgm:t>
        <a:bodyPr/>
        <a:lstStyle/>
        <a:p>
          <a:r>
            <a:rPr lang="en-US" sz="1800" b="1" dirty="0">
              <a:latin typeface="Calibri" panose="020F0502020204030204" pitchFamily="34" charset="0"/>
              <a:cs typeface="Calibri" panose="020F0502020204030204" pitchFamily="34" charset="0"/>
            </a:rPr>
            <a:t>Physical Information</a:t>
          </a:r>
        </a:p>
      </dgm:t>
    </dgm:pt>
    <dgm:pt modelId="{5E80431F-925C-4D6C-954F-042568992037}" type="parTrans" cxnId="{E4C4FF52-20EB-453E-8164-65ACF924E2D5}">
      <dgm:prSet/>
      <dgm:spPr/>
      <dgm:t>
        <a:bodyPr/>
        <a:lstStyle/>
        <a:p>
          <a:endParaRPr lang="en-US"/>
        </a:p>
      </dgm:t>
    </dgm:pt>
    <dgm:pt modelId="{EEDFD702-F1A3-46B7-BE2A-F911EE79468C}" type="sibTrans" cxnId="{E4C4FF52-20EB-453E-8164-65ACF924E2D5}">
      <dgm:prSet/>
      <dgm:spPr/>
      <dgm:t>
        <a:bodyPr/>
        <a:lstStyle/>
        <a:p>
          <a:endParaRPr lang="en-US"/>
        </a:p>
      </dgm:t>
    </dgm:pt>
    <dgm:pt modelId="{A9AD2B3E-7009-4D15-B439-EE7302EBE65E}">
      <dgm:prSet phldrT="[Text]" custT="1"/>
      <dgm:spPr/>
      <dgm:t>
        <a:bodyPr/>
        <a:lstStyle/>
        <a:p>
          <a:r>
            <a:rPr lang="en-US" sz="1800" kern="1200" dirty="0"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Age</a:t>
          </a:r>
        </a:p>
      </dgm:t>
    </dgm:pt>
    <dgm:pt modelId="{C0C8C3DB-2D82-4284-970F-1EA5554B3504}" type="parTrans" cxnId="{30779D4C-3B23-44F6-B7BB-D012FE9D92B2}">
      <dgm:prSet/>
      <dgm:spPr/>
      <dgm:t>
        <a:bodyPr/>
        <a:lstStyle/>
        <a:p>
          <a:endParaRPr lang="en-US"/>
        </a:p>
      </dgm:t>
    </dgm:pt>
    <dgm:pt modelId="{703D7D08-B67A-4D6E-8C49-DFD84151D17E}" type="sibTrans" cxnId="{30779D4C-3B23-44F6-B7BB-D012FE9D92B2}">
      <dgm:prSet/>
      <dgm:spPr/>
      <dgm:t>
        <a:bodyPr/>
        <a:lstStyle/>
        <a:p>
          <a:endParaRPr lang="en-US"/>
        </a:p>
      </dgm:t>
    </dgm:pt>
    <dgm:pt modelId="{70C77E5A-7B15-438D-BA1C-AF6A4197DDFB}">
      <dgm:prSet phldrT="[Text]" custT="1"/>
      <dgm:spPr/>
      <dgm:t>
        <a:bodyPr/>
        <a:lstStyle/>
        <a:p>
          <a:r>
            <a:rPr lang="en-US" sz="1800" b="1" dirty="0">
              <a:latin typeface="Calibri" panose="020F0502020204030204" pitchFamily="34" charset="0"/>
              <a:cs typeface="Calibri" panose="020F0502020204030204" pitchFamily="34" charset="0"/>
            </a:rPr>
            <a:t>Model</a:t>
          </a:r>
        </a:p>
      </dgm:t>
    </dgm:pt>
    <dgm:pt modelId="{E4E5ABA3-FB56-4AF1-8786-8BE6F70412EC}" type="parTrans" cxnId="{8C734C01-E1A1-47C3-A61C-28E5FA9D1F5F}">
      <dgm:prSet/>
      <dgm:spPr/>
      <dgm:t>
        <a:bodyPr/>
        <a:lstStyle/>
        <a:p>
          <a:endParaRPr lang="en-US"/>
        </a:p>
      </dgm:t>
    </dgm:pt>
    <dgm:pt modelId="{51B4461A-C757-45E1-9DA3-2974350CF18D}" type="sibTrans" cxnId="{8C734C01-E1A1-47C3-A61C-28E5FA9D1F5F}">
      <dgm:prSet/>
      <dgm:spPr/>
      <dgm:t>
        <a:bodyPr/>
        <a:lstStyle/>
        <a:p>
          <a:endParaRPr lang="en-US"/>
        </a:p>
      </dgm:t>
    </dgm:pt>
    <dgm:pt modelId="{2E34829F-6437-46BA-8EF6-BCAB3743A119}">
      <dgm:prSet phldrT="[Text]" custT="1"/>
      <dgm:spPr/>
      <dgm:t>
        <a:bodyPr/>
        <a:lstStyle/>
        <a:p>
          <a:r>
            <a:rPr lang="en-US" sz="1800" dirty="0">
              <a:latin typeface="Calibri" panose="020F0502020204030204" pitchFamily="34" charset="0"/>
              <a:cs typeface="Calibri" panose="020F0502020204030204" pitchFamily="34" charset="0"/>
            </a:rPr>
            <a:t>Artificial Neural Networks  </a:t>
          </a:r>
        </a:p>
      </dgm:t>
    </dgm:pt>
    <dgm:pt modelId="{F9CC9209-BD0E-45C2-8C7D-2F430DEBB2EA}" type="parTrans" cxnId="{D5CCA611-C0C7-41F9-8A3F-EF0BE7028B30}">
      <dgm:prSet/>
      <dgm:spPr/>
      <dgm:t>
        <a:bodyPr/>
        <a:lstStyle/>
        <a:p>
          <a:endParaRPr lang="en-US"/>
        </a:p>
      </dgm:t>
    </dgm:pt>
    <dgm:pt modelId="{F7DB4D3B-5C62-4EB4-A157-544214B420F2}" type="sibTrans" cxnId="{D5CCA611-C0C7-41F9-8A3F-EF0BE7028B30}">
      <dgm:prSet/>
      <dgm:spPr/>
      <dgm:t>
        <a:bodyPr/>
        <a:lstStyle/>
        <a:p>
          <a:endParaRPr lang="en-US"/>
        </a:p>
      </dgm:t>
    </dgm:pt>
    <dgm:pt modelId="{943622A6-F81A-4F80-98D1-A1D426FB3FD4}">
      <dgm:prSet phldrT="[Text]" custT="1"/>
      <dgm:spPr/>
      <dgm:t>
        <a:bodyPr/>
        <a:lstStyle/>
        <a:p>
          <a:r>
            <a:rPr lang="en-US" sz="1800" b="1" dirty="0">
              <a:latin typeface="Calibri" panose="020F0502020204030204" pitchFamily="34" charset="0"/>
              <a:cs typeface="Calibri" panose="020F0502020204030204" pitchFamily="34" charset="0"/>
            </a:rPr>
            <a:t>Classification Output   </a:t>
          </a:r>
        </a:p>
      </dgm:t>
    </dgm:pt>
    <dgm:pt modelId="{A82DAE53-5EEE-4DC8-A3F9-EA6E8E346085}" type="parTrans" cxnId="{06BAC32C-AA7F-477C-9FBD-A0410D04EE5E}">
      <dgm:prSet/>
      <dgm:spPr/>
      <dgm:t>
        <a:bodyPr/>
        <a:lstStyle/>
        <a:p>
          <a:endParaRPr lang="en-US"/>
        </a:p>
      </dgm:t>
    </dgm:pt>
    <dgm:pt modelId="{A0F3E9DF-673A-4DC8-BC00-B856517238E9}" type="sibTrans" cxnId="{06BAC32C-AA7F-477C-9FBD-A0410D04EE5E}">
      <dgm:prSet/>
      <dgm:spPr/>
      <dgm:t>
        <a:bodyPr/>
        <a:lstStyle/>
        <a:p>
          <a:endParaRPr lang="en-US"/>
        </a:p>
      </dgm:t>
    </dgm:pt>
    <dgm:pt modelId="{B1868D7D-F151-4876-8DB9-4367B7EABD4A}">
      <dgm:prSet phldrT="[Text]" custT="1"/>
      <dgm:spPr/>
      <dgm:t>
        <a:bodyPr/>
        <a:lstStyle/>
        <a:p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Low Risk</a:t>
          </a:r>
        </a:p>
      </dgm:t>
    </dgm:pt>
    <dgm:pt modelId="{554A07EB-1033-41B0-A5E6-A18B5CAC7BB4}" type="parTrans" cxnId="{2335F360-119D-43B8-B52F-997782A50169}">
      <dgm:prSet/>
      <dgm:spPr/>
      <dgm:t>
        <a:bodyPr/>
        <a:lstStyle/>
        <a:p>
          <a:endParaRPr lang="en-US"/>
        </a:p>
      </dgm:t>
    </dgm:pt>
    <dgm:pt modelId="{4C7EB92B-00FD-4B50-8C6A-CE62F86F17B8}" type="sibTrans" cxnId="{2335F360-119D-43B8-B52F-997782A50169}">
      <dgm:prSet/>
      <dgm:spPr/>
      <dgm:t>
        <a:bodyPr/>
        <a:lstStyle/>
        <a:p>
          <a:endParaRPr lang="en-US"/>
        </a:p>
      </dgm:t>
    </dgm:pt>
    <dgm:pt modelId="{4B77DE61-4E74-4A9B-B979-2AB104104DC4}">
      <dgm:prSet phldrT="[Text]" custT="1"/>
      <dgm:spPr/>
      <dgm:t>
        <a:bodyPr/>
        <a:lstStyle/>
        <a:p>
          <a:r>
            <a:rPr lang="en-US" sz="1800" kern="1200" dirty="0"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Systolic Blood Pressure</a:t>
          </a:r>
        </a:p>
      </dgm:t>
    </dgm:pt>
    <dgm:pt modelId="{AE978906-2C05-4872-8621-D72502DEA536}" type="parTrans" cxnId="{AA649569-763C-4DE4-9EEC-C0FA222EC4BA}">
      <dgm:prSet/>
      <dgm:spPr/>
      <dgm:t>
        <a:bodyPr/>
        <a:lstStyle/>
        <a:p>
          <a:endParaRPr lang="en-US"/>
        </a:p>
      </dgm:t>
    </dgm:pt>
    <dgm:pt modelId="{515CF45D-161F-4462-8ED2-A47BE3E39B51}" type="sibTrans" cxnId="{AA649569-763C-4DE4-9EEC-C0FA222EC4BA}">
      <dgm:prSet/>
      <dgm:spPr/>
      <dgm:t>
        <a:bodyPr/>
        <a:lstStyle/>
        <a:p>
          <a:endParaRPr lang="en-US"/>
        </a:p>
      </dgm:t>
    </dgm:pt>
    <dgm:pt modelId="{167E1B78-E6A6-409B-8D5F-D5F7B1355537}">
      <dgm:prSet phldrT="[Text]" custT="1"/>
      <dgm:spPr/>
      <dgm:t>
        <a:bodyPr/>
        <a:lstStyle/>
        <a:p>
          <a:r>
            <a:rPr lang="en-US" sz="1800" kern="1200" dirty="0"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 Blood Sugar</a:t>
          </a:r>
        </a:p>
      </dgm:t>
    </dgm:pt>
    <dgm:pt modelId="{20E37222-57DB-4FC0-9D16-E5C77E7743CE}" type="parTrans" cxnId="{507D8937-1771-4721-AD9C-EB6B7F23A046}">
      <dgm:prSet/>
      <dgm:spPr/>
      <dgm:t>
        <a:bodyPr/>
        <a:lstStyle/>
        <a:p>
          <a:endParaRPr lang="en-US"/>
        </a:p>
      </dgm:t>
    </dgm:pt>
    <dgm:pt modelId="{14C676DC-99DD-4E09-B97F-F5007315CDDC}" type="sibTrans" cxnId="{507D8937-1771-4721-AD9C-EB6B7F23A046}">
      <dgm:prSet/>
      <dgm:spPr/>
      <dgm:t>
        <a:bodyPr/>
        <a:lstStyle/>
        <a:p>
          <a:endParaRPr lang="en-US"/>
        </a:p>
      </dgm:t>
    </dgm:pt>
    <dgm:pt modelId="{E338142A-5885-4A44-A735-CF64092E3F4D}">
      <dgm:prSet phldrT="[Text]" custT="1"/>
      <dgm:spPr/>
      <dgm:t>
        <a:bodyPr/>
        <a:lstStyle/>
        <a:p>
          <a:r>
            <a:rPr lang="en-US" sz="1800" kern="1200" dirty="0"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 Body Temperature</a:t>
          </a:r>
        </a:p>
      </dgm:t>
    </dgm:pt>
    <dgm:pt modelId="{290E4248-1CE1-4B71-8FBD-C767EF66374D}" type="parTrans" cxnId="{D337AEE7-A6A6-4005-A3EC-6F6FECBC7680}">
      <dgm:prSet/>
      <dgm:spPr/>
      <dgm:t>
        <a:bodyPr/>
        <a:lstStyle/>
        <a:p>
          <a:endParaRPr lang="en-US"/>
        </a:p>
      </dgm:t>
    </dgm:pt>
    <dgm:pt modelId="{21027B1D-A2CC-487F-BE69-6F87A5C9721C}" type="sibTrans" cxnId="{D337AEE7-A6A6-4005-A3EC-6F6FECBC7680}">
      <dgm:prSet/>
      <dgm:spPr/>
      <dgm:t>
        <a:bodyPr/>
        <a:lstStyle/>
        <a:p>
          <a:endParaRPr lang="en-US"/>
        </a:p>
      </dgm:t>
    </dgm:pt>
    <dgm:pt modelId="{24360DF4-C1D9-48EF-8AA7-830FFD379179}">
      <dgm:prSet phldrT="[Text]" custT="1"/>
      <dgm:spPr/>
      <dgm:t>
        <a:bodyPr/>
        <a:lstStyle/>
        <a:p>
          <a:r>
            <a:rPr lang="en-US" sz="1800" kern="1200" dirty="0"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Heart Rate </a:t>
          </a:r>
        </a:p>
      </dgm:t>
    </dgm:pt>
    <dgm:pt modelId="{E2D77D62-0C80-4032-898F-EA77A04773B6}" type="parTrans" cxnId="{6E20591F-0A6C-479A-AC77-BA890AC4D848}">
      <dgm:prSet/>
      <dgm:spPr/>
      <dgm:t>
        <a:bodyPr/>
        <a:lstStyle/>
        <a:p>
          <a:endParaRPr lang="en-US"/>
        </a:p>
      </dgm:t>
    </dgm:pt>
    <dgm:pt modelId="{FFC53D3E-AC0A-4D8D-B755-C781122CA15E}" type="sibTrans" cxnId="{6E20591F-0A6C-479A-AC77-BA890AC4D848}">
      <dgm:prSet/>
      <dgm:spPr/>
      <dgm:t>
        <a:bodyPr/>
        <a:lstStyle/>
        <a:p>
          <a:endParaRPr lang="en-US"/>
        </a:p>
      </dgm:t>
    </dgm:pt>
    <dgm:pt modelId="{D58DFF97-A8C5-4CA2-A7FB-333063E1E043}">
      <dgm:prSet phldrT="[Text]" custT="1"/>
      <dgm:spPr/>
      <dgm:t>
        <a:bodyPr/>
        <a:lstStyle/>
        <a:p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Mid Risk</a:t>
          </a:r>
        </a:p>
      </dgm:t>
    </dgm:pt>
    <dgm:pt modelId="{8866DA45-CC28-4A8C-89A6-C2197A0BFD42}" type="parTrans" cxnId="{49F4AB09-B737-48EB-BA4F-0551BD4A1411}">
      <dgm:prSet/>
      <dgm:spPr/>
      <dgm:t>
        <a:bodyPr/>
        <a:lstStyle/>
        <a:p>
          <a:endParaRPr lang="en-US"/>
        </a:p>
      </dgm:t>
    </dgm:pt>
    <dgm:pt modelId="{1F75AF41-C6EB-4415-AC6F-6AE34FCDCE44}" type="sibTrans" cxnId="{49F4AB09-B737-48EB-BA4F-0551BD4A1411}">
      <dgm:prSet/>
      <dgm:spPr/>
      <dgm:t>
        <a:bodyPr/>
        <a:lstStyle/>
        <a:p>
          <a:endParaRPr lang="en-US"/>
        </a:p>
      </dgm:t>
    </dgm:pt>
    <dgm:pt modelId="{8776AD52-F238-413F-9047-FA80430869D5}">
      <dgm:prSet phldrT="[Text]" custT="1"/>
      <dgm:spPr/>
      <dgm:t>
        <a:bodyPr/>
        <a:lstStyle/>
        <a:p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High Risk</a:t>
          </a:r>
        </a:p>
      </dgm:t>
    </dgm:pt>
    <dgm:pt modelId="{66DC61A4-CE5C-4A76-B4A9-359567E8CB56}" type="parTrans" cxnId="{540F91F7-A9C0-4B26-88F9-512BB8E935CF}">
      <dgm:prSet/>
      <dgm:spPr/>
      <dgm:t>
        <a:bodyPr/>
        <a:lstStyle/>
        <a:p>
          <a:endParaRPr lang="en-US"/>
        </a:p>
      </dgm:t>
    </dgm:pt>
    <dgm:pt modelId="{83B555E2-A45B-4EBF-A201-6E15E66C1CC2}" type="sibTrans" cxnId="{540F91F7-A9C0-4B26-88F9-512BB8E935CF}">
      <dgm:prSet/>
      <dgm:spPr/>
      <dgm:t>
        <a:bodyPr/>
        <a:lstStyle/>
        <a:p>
          <a:endParaRPr lang="en-US"/>
        </a:p>
      </dgm:t>
    </dgm:pt>
    <dgm:pt modelId="{65521F03-3DD7-4DD7-9CF0-554444EBC6FA}" type="pres">
      <dgm:prSet presAssocID="{6D75E2F9-4ACF-4E22-94CA-58CA4D096F4E}" presName="linearFlow" presStyleCnt="0">
        <dgm:presLayoutVars>
          <dgm:dir/>
          <dgm:animLvl val="lvl"/>
          <dgm:resizeHandles val="exact"/>
        </dgm:presLayoutVars>
      </dgm:prSet>
      <dgm:spPr/>
    </dgm:pt>
    <dgm:pt modelId="{7BD1DCC3-5638-4A9E-AA5D-4C298A21B3E1}" type="pres">
      <dgm:prSet presAssocID="{D7FBFFEB-6FC9-4A34-9C78-A488C5B0AFD4}" presName="composite" presStyleCnt="0"/>
      <dgm:spPr/>
    </dgm:pt>
    <dgm:pt modelId="{1862D554-BAE4-4E6C-8126-6C25539A131E}" type="pres">
      <dgm:prSet presAssocID="{D7FBFFEB-6FC9-4A34-9C78-A488C5B0AFD4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3B856AF-4D04-4DE9-AF13-8B10472838E4}" type="pres">
      <dgm:prSet presAssocID="{D7FBFFEB-6FC9-4A34-9C78-A488C5B0AFD4}" presName="parSh" presStyleLbl="node1" presStyleIdx="0" presStyleCnt="3"/>
      <dgm:spPr/>
    </dgm:pt>
    <dgm:pt modelId="{71851696-4B42-43B7-A0AF-D5C2DDBA224C}" type="pres">
      <dgm:prSet presAssocID="{D7FBFFEB-6FC9-4A34-9C78-A488C5B0AFD4}" presName="desTx" presStyleLbl="fgAcc1" presStyleIdx="0" presStyleCnt="3">
        <dgm:presLayoutVars>
          <dgm:bulletEnabled val="1"/>
        </dgm:presLayoutVars>
      </dgm:prSet>
      <dgm:spPr/>
    </dgm:pt>
    <dgm:pt modelId="{6EA683DD-1C51-4849-A5A4-828288E41F17}" type="pres">
      <dgm:prSet presAssocID="{EEDFD702-F1A3-46B7-BE2A-F911EE79468C}" presName="sibTrans" presStyleLbl="sibTrans2D1" presStyleIdx="0" presStyleCnt="2"/>
      <dgm:spPr/>
    </dgm:pt>
    <dgm:pt modelId="{A22C5EE4-1C04-4C49-A016-BB6B4CF1807F}" type="pres">
      <dgm:prSet presAssocID="{EEDFD702-F1A3-46B7-BE2A-F911EE79468C}" presName="connTx" presStyleLbl="sibTrans2D1" presStyleIdx="0" presStyleCnt="2"/>
      <dgm:spPr/>
    </dgm:pt>
    <dgm:pt modelId="{C92B3D0F-6DF8-4336-A6FB-55860364F122}" type="pres">
      <dgm:prSet presAssocID="{70C77E5A-7B15-438D-BA1C-AF6A4197DDFB}" presName="composite" presStyleCnt="0"/>
      <dgm:spPr/>
    </dgm:pt>
    <dgm:pt modelId="{9EDB5394-67C8-42A0-8E81-B65B7018EF07}" type="pres">
      <dgm:prSet presAssocID="{70C77E5A-7B15-438D-BA1C-AF6A4197DDF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58F2D2E-67BC-4CC7-A017-546F678FE025}" type="pres">
      <dgm:prSet presAssocID="{70C77E5A-7B15-438D-BA1C-AF6A4197DDFB}" presName="parSh" presStyleLbl="node1" presStyleIdx="1" presStyleCnt="3" custLinFactNeighborX="1502" custLinFactNeighborY="-2942"/>
      <dgm:spPr/>
    </dgm:pt>
    <dgm:pt modelId="{E592226D-D3CF-42E7-93DA-DF27896DF986}" type="pres">
      <dgm:prSet presAssocID="{70C77E5A-7B15-438D-BA1C-AF6A4197DDFB}" presName="desTx" presStyleLbl="fgAcc1" presStyleIdx="1" presStyleCnt="3">
        <dgm:presLayoutVars>
          <dgm:bulletEnabled val="1"/>
        </dgm:presLayoutVars>
      </dgm:prSet>
      <dgm:spPr/>
    </dgm:pt>
    <dgm:pt modelId="{823D2D56-8415-4C31-A861-3067DD05D0A0}" type="pres">
      <dgm:prSet presAssocID="{51B4461A-C757-45E1-9DA3-2974350CF18D}" presName="sibTrans" presStyleLbl="sibTrans2D1" presStyleIdx="1" presStyleCnt="2"/>
      <dgm:spPr/>
    </dgm:pt>
    <dgm:pt modelId="{798C6502-C3F3-4792-A7B7-68E3E3663587}" type="pres">
      <dgm:prSet presAssocID="{51B4461A-C757-45E1-9DA3-2974350CF18D}" presName="connTx" presStyleLbl="sibTrans2D1" presStyleIdx="1" presStyleCnt="2"/>
      <dgm:spPr/>
    </dgm:pt>
    <dgm:pt modelId="{3F75C9EB-6E57-47C9-A672-FC7362E9B20E}" type="pres">
      <dgm:prSet presAssocID="{943622A6-F81A-4F80-98D1-A1D426FB3FD4}" presName="composite" presStyleCnt="0"/>
      <dgm:spPr/>
    </dgm:pt>
    <dgm:pt modelId="{6106669F-E1C5-46EC-99E5-33D93EC43C86}" type="pres">
      <dgm:prSet presAssocID="{943622A6-F81A-4F80-98D1-A1D426FB3FD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A9D7DE71-0139-4500-9223-3D1E573174F0}" type="pres">
      <dgm:prSet presAssocID="{943622A6-F81A-4F80-98D1-A1D426FB3FD4}" presName="parSh" presStyleLbl="node1" presStyleIdx="2" presStyleCnt="3"/>
      <dgm:spPr/>
    </dgm:pt>
    <dgm:pt modelId="{CDFF55D0-210A-4E71-A627-A76AB0783592}" type="pres">
      <dgm:prSet presAssocID="{943622A6-F81A-4F80-98D1-A1D426FB3FD4}" presName="desTx" presStyleLbl="fgAcc1" presStyleIdx="2" presStyleCnt="3" custLinFactNeighborX="-2463" custLinFactNeighborY="-592">
        <dgm:presLayoutVars>
          <dgm:bulletEnabled val="1"/>
        </dgm:presLayoutVars>
      </dgm:prSet>
      <dgm:spPr/>
    </dgm:pt>
  </dgm:ptLst>
  <dgm:cxnLst>
    <dgm:cxn modelId="{8C734C01-E1A1-47C3-A61C-28E5FA9D1F5F}" srcId="{6D75E2F9-4ACF-4E22-94CA-58CA4D096F4E}" destId="{70C77E5A-7B15-438D-BA1C-AF6A4197DDFB}" srcOrd="1" destOrd="0" parTransId="{E4E5ABA3-FB56-4AF1-8786-8BE6F70412EC}" sibTransId="{51B4461A-C757-45E1-9DA3-2974350CF18D}"/>
    <dgm:cxn modelId="{49F4AB09-B737-48EB-BA4F-0551BD4A1411}" srcId="{943622A6-F81A-4F80-98D1-A1D426FB3FD4}" destId="{D58DFF97-A8C5-4CA2-A7FB-333063E1E043}" srcOrd="1" destOrd="0" parTransId="{8866DA45-CC28-4A8C-89A6-C2197A0BFD42}" sibTransId="{1F75AF41-C6EB-4415-AC6F-6AE34FCDCE44}"/>
    <dgm:cxn modelId="{D5CCA611-C0C7-41F9-8A3F-EF0BE7028B30}" srcId="{70C77E5A-7B15-438D-BA1C-AF6A4197DDFB}" destId="{2E34829F-6437-46BA-8EF6-BCAB3743A119}" srcOrd="0" destOrd="0" parTransId="{F9CC9209-BD0E-45C2-8C7D-2F430DEBB2EA}" sibTransId="{F7DB4D3B-5C62-4EB4-A157-544214B420F2}"/>
    <dgm:cxn modelId="{C906CC13-2B5A-4A6D-8829-023CFAB9B5F3}" type="presOf" srcId="{70C77E5A-7B15-438D-BA1C-AF6A4197DDFB}" destId="{F58F2D2E-67BC-4CC7-A017-546F678FE025}" srcOrd="1" destOrd="0" presId="urn:microsoft.com/office/officeart/2005/8/layout/process3"/>
    <dgm:cxn modelId="{F125D815-55F5-485C-A3C2-4E3646D7B768}" type="presOf" srcId="{D7FBFFEB-6FC9-4A34-9C78-A488C5B0AFD4}" destId="{1862D554-BAE4-4E6C-8126-6C25539A131E}" srcOrd="0" destOrd="0" presId="urn:microsoft.com/office/officeart/2005/8/layout/process3"/>
    <dgm:cxn modelId="{6E20591F-0A6C-479A-AC77-BA890AC4D848}" srcId="{D7FBFFEB-6FC9-4A34-9C78-A488C5B0AFD4}" destId="{24360DF4-C1D9-48EF-8AA7-830FFD379179}" srcOrd="4" destOrd="0" parTransId="{E2D77D62-0C80-4032-898F-EA77A04773B6}" sibTransId="{FFC53D3E-AC0A-4D8D-B755-C781122CA15E}"/>
    <dgm:cxn modelId="{C097152C-C4FC-4CC2-9A8D-7A55084AB4D4}" type="presOf" srcId="{EEDFD702-F1A3-46B7-BE2A-F911EE79468C}" destId="{6EA683DD-1C51-4849-A5A4-828288E41F17}" srcOrd="0" destOrd="0" presId="urn:microsoft.com/office/officeart/2005/8/layout/process3"/>
    <dgm:cxn modelId="{06BAC32C-AA7F-477C-9FBD-A0410D04EE5E}" srcId="{6D75E2F9-4ACF-4E22-94CA-58CA4D096F4E}" destId="{943622A6-F81A-4F80-98D1-A1D426FB3FD4}" srcOrd="2" destOrd="0" parTransId="{A82DAE53-5EEE-4DC8-A3F9-EA6E8E346085}" sibTransId="{A0F3E9DF-673A-4DC8-BC00-B856517238E9}"/>
    <dgm:cxn modelId="{507D8937-1771-4721-AD9C-EB6B7F23A046}" srcId="{D7FBFFEB-6FC9-4A34-9C78-A488C5B0AFD4}" destId="{167E1B78-E6A6-409B-8D5F-D5F7B1355537}" srcOrd="2" destOrd="0" parTransId="{20E37222-57DB-4FC0-9D16-E5C77E7743CE}" sibTransId="{14C676DC-99DD-4E09-B97F-F5007315CDDC}"/>
    <dgm:cxn modelId="{94EDE55E-6B4A-4A6A-9ED9-6B425828C16D}" type="presOf" srcId="{2E34829F-6437-46BA-8EF6-BCAB3743A119}" destId="{E592226D-D3CF-42E7-93DA-DF27896DF986}" srcOrd="0" destOrd="0" presId="urn:microsoft.com/office/officeart/2005/8/layout/process3"/>
    <dgm:cxn modelId="{C4487160-6486-4FC5-8256-79E9945619BA}" type="presOf" srcId="{A9AD2B3E-7009-4D15-B439-EE7302EBE65E}" destId="{71851696-4B42-43B7-A0AF-D5C2DDBA224C}" srcOrd="0" destOrd="0" presId="urn:microsoft.com/office/officeart/2005/8/layout/process3"/>
    <dgm:cxn modelId="{2335F360-119D-43B8-B52F-997782A50169}" srcId="{943622A6-F81A-4F80-98D1-A1D426FB3FD4}" destId="{B1868D7D-F151-4876-8DB9-4367B7EABD4A}" srcOrd="0" destOrd="0" parTransId="{554A07EB-1033-41B0-A5E6-A18B5CAC7BB4}" sibTransId="{4C7EB92B-00FD-4B50-8C6A-CE62F86F17B8}"/>
    <dgm:cxn modelId="{3055BE42-CCC1-46D8-90C3-C35494035D6B}" type="presOf" srcId="{EEDFD702-F1A3-46B7-BE2A-F911EE79468C}" destId="{A22C5EE4-1C04-4C49-A016-BB6B4CF1807F}" srcOrd="1" destOrd="0" presId="urn:microsoft.com/office/officeart/2005/8/layout/process3"/>
    <dgm:cxn modelId="{7084C762-8E15-41C6-8489-3F10F7DEDDF4}" type="presOf" srcId="{51B4461A-C757-45E1-9DA3-2974350CF18D}" destId="{798C6502-C3F3-4792-A7B7-68E3E3663587}" srcOrd="1" destOrd="0" presId="urn:microsoft.com/office/officeart/2005/8/layout/process3"/>
    <dgm:cxn modelId="{AA649569-763C-4DE4-9EEC-C0FA222EC4BA}" srcId="{D7FBFFEB-6FC9-4A34-9C78-A488C5B0AFD4}" destId="{4B77DE61-4E74-4A9B-B979-2AB104104DC4}" srcOrd="1" destOrd="0" parTransId="{AE978906-2C05-4872-8621-D72502DEA536}" sibTransId="{515CF45D-161F-4462-8ED2-A47BE3E39B51}"/>
    <dgm:cxn modelId="{C576316A-9D39-4806-B362-4798C8F79B3D}" type="presOf" srcId="{8776AD52-F238-413F-9047-FA80430869D5}" destId="{CDFF55D0-210A-4E71-A627-A76AB0783592}" srcOrd="0" destOrd="2" presId="urn:microsoft.com/office/officeart/2005/8/layout/process3"/>
    <dgm:cxn modelId="{30779D4C-3B23-44F6-B7BB-D012FE9D92B2}" srcId="{D7FBFFEB-6FC9-4A34-9C78-A488C5B0AFD4}" destId="{A9AD2B3E-7009-4D15-B439-EE7302EBE65E}" srcOrd="0" destOrd="0" parTransId="{C0C8C3DB-2D82-4284-970F-1EA5554B3504}" sibTransId="{703D7D08-B67A-4D6E-8C49-DFD84151D17E}"/>
    <dgm:cxn modelId="{3F172E51-48ED-4CD9-889F-AF74781A0588}" type="presOf" srcId="{24360DF4-C1D9-48EF-8AA7-830FFD379179}" destId="{71851696-4B42-43B7-A0AF-D5C2DDBA224C}" srcOrd="0" destOrd="4" presId="urn:microsoft.com/office/officeart/2005/8/layout/process3"/>
    <dgm:cxn modelId="{E4C4FF52-20EB-453E-8164-65ACF924E2D5}" srcId="{6D75E2F9-4ACF-4E22-94CA-58CA4D096F4E}" destId="{D7FBFFEB-6FC9-4A34-9C78-A488C5B0AFD4}" srcOrd="0" destOrd="0" parTransId="{5E80431F-925C-4D6C-954F-042568992037}" sibTransId="{EEDFD702-F1A3-46B7-BE2A-F911EE79468C}"/>
    <dgm:cxn modelId="{E906AD75-7737-4C8E-B442-636AF630165D}" type="presOf" srcId="{E338142A-5885-4A44-A735-CF64092E3F4D}" destId="{71851696-4B42-43B7-A0AF-D5C2DDBA224C}" srcOrd="0" destOrd="3" presId="urn:microsoft.com/office/officeart/2005/8/layout/process3"/>
    <dgm:cxn modelId="{D2DAB077-0D50-4899-ADC7-44266B1EF506}" type="presOf" srcId="{4B77DE61-4E74-4A9B-B979-2AB104104DC4}" destId="{71851696-4B42-43B7-A0AF-D5C2DDBA224C}" srcOrd="0" destOrd="1" presId="urn:microsoft.com/office/officeart/2005/8/layout/process3"/>
    <dgm:cxn modelId="{5DDA4A5A-B86E-405B-A77B-DDC8B2BC7208}" type="presOf" srcId="{D58DFF97-A8C5-4CA2-A7FB-333063E1E043}" destId="{CDFF55D0-210A-4E71-A627-A76AB0783592}" srcOrd="0" destOrd="1" presId="urn:microsoft.com/office/officeart/2005/8/layout/process3"/>
    <dgm:cxn modelId="{BE025883-6DCD-430E-B6CD-350F6508D52A}" type="presOf" srcId="{B1868D7D-F151-4876-8DB9-4367B7EABD4A}" destId="{CDFF55D0-210A-4E71-A627-A76AB0783592}" srcOrd="0" destOrd="0" presId="urn:microsoft.com/office/officeart/2005/8/layout/process3"/>
    <dgm:cxn modelId="{9E2F508D-0870-4568-AC2D-25B86A3C6FA3}" type="presOf" srcId="{70C77E5A-7B15-438D-BA1C-AF6A4197DDFB}" destId="{9EDB5394-67C8-42A0-8E81-B65B7018EF07}" srcOrd="0" destOrd="0" presId="urn:microsoft.com/office/officeart/2005/8/layout/process3"/>
    <dgm:cxn modelId="{76251C8F-E7FE-447A-A85C-6A9956AB304F}" type="presOf" srcId="{6D75E2F9-4ACF-4E22-94CA-58CA4D096F4E}" destId="{65521F03-3DD7-4DD7-9CF0-554444EBC6FA}" srcOrd="0" destOrd="0" presId="urn:microsoft.com/office/officeart/2005/8/layout/process3"/>
    <dgm:cxn modelId="{3F4D3AB3-40AA-4DEA-B5CF-E6FEFD3AB391}" type="presOf" srcId="{51B4461A-C757-45E1-9DA3-2974350CF18D}" destId="{823D2D56-8415-4C31-A861-3067DD05D0A0}" srcOrd="0" destOrd="0" presId="urn:microsoft.com/office/officeart/2005/8/layout/process3"/>
    <dgm:cxn modelId="{52CD22CA-94F1-45BF-98CF-3AFD9545B71B}" type="presOf" srcId="{943622A6-F81A-4F80-98D1-A1D426FB3FD4}" destId="{6106669F-E1C5-46EC-99E5-33D93EC43C86}" srcOrd="0" destOrd="0" presId="urn:microsoft.com/office/officeart/2005/8/layout/process3"/>
    <dgm:cxn modelId="{7686E5DC-7D07-4735-B19C-D3B097106B89}" type="presOf" srcId="{167E1B78-E6A6-409B-8D5F-D5F7B1355537}" destId="{71851696-4B42-43B7-A0AF-D5C2DDBA224C}" srcOrd="0" destOrd="2" presId="urn:microsoft.com/office/officeart/2005/8/layout/process3"/>
    <dgm:cxn modelId="{D337AEE7-A6A6-4005-A3EC-6F6FECBC7680}" srcId="{D7FBFFEB-6FC9-4A34-9C78-A488C5B0AFD4}" destId="{E338142A-5885-4A44-A735-CF64092E3F4D}" srcOrd="3" destOrd="0" parTransId="{290E4248-1CE1-4B71-8FBD-C767EF66374D}" sibTransId="{21027B1D-A2CC-487F-BE69-6F87A5C9721C}"/>
    <dgm:cxn modelId="{90F736EA-866F-4A4A-8251-2C5129839F7B}" type="presOf" srcId="{943622A6-F81A-4F80-98D1-A1D426FB3FD4}" destId="{A9D7DE71-0139-4500-9223-3D1E573174F0}" srcOrd="1" destOrd="0" presId="urn:microsoft.com/office/officeart/2005/8/layout/process3"/>
    <dgm:cxn modelId="{540F91F7-A9C0-4B26-88F9-512BB8E935CF}" srcId="{943622A6-F81A-4F80-98D1-A1D426FB3FD4}" destId="{8776AD52-F238-413F-9047-FA80430869D5}" srcOrd="2" destOrd="0" parTransId="{66DC61A4-CE5C-4A76-B4A9-359567E8CB56}" sibTransId="{83B555E2-A45B-4EBF-A201-6E15E66C1CC2}"/>
    <dgm:cxn modelId="{21FF63FE-511D-4ECB-ABD4-50FDCDC0B11D}" type="presOf" srcId="{D7FBFFEB-6FC9-4A34-9C78-A488C5B0AFD4}" destId="{33B856AF-4D04-4DE9-AF13-8B10472838E4}" srcOrd="1" destOrd="0" presId="urn:microsoft.com/office/officeart/2005/8/layout/process3"/>
    <dgm:cxn modelId="{05E570B1-B818-42DC-B73C-1813E6CD72E4}" type="presParOf" srcId="{65521F03-3DD7-4DD7-9CF0-554444EBC6FA}" destId="{7BD1DCC3-5638-4A9E-AA5D-4C298A21B3E1}" srcOrd="0" destOrd="0" presId="urn:microsoft.com/office/officeart/2005/8/layout/process3"/>
    <dgm:cxn modelId="{5C644D57-FD9B-4234-B0C1-9C5D33FD0BDC}" type="presParOf" srcId="{7BD1DCC3-5638-4A9E-AA5D-4C298A21B3E1}" destId="{1862D554-BAE4-4E6C-8126-6C25539A131E}" srcOrd="0" destOrd="0" presId="urn:microsoft.com/office/officeart/2005/8/layout/process3"/>
    <dgm:cxn modelId="{13E5117A-19A2-48E7-B71B-716203214992}" type="presParOf" srcId="{7BD1DCC3-5638-4A9E-AA5D-4C298A21B3E1}" destId="{33B856AF-4D04-4DE9-AF13-8B10472838E4}" srcOrd="1" destOrd="0" presId="urn:microsoft.com/office/officeart/2005/8/layout/process3"/>
    <dgm:cxn modelId="{F93EC6C1-7C61-485A-8D79-75A409C41198}" type="presParOf" srcId="{7BD1DCC3-5638-4A9E-AA5D-4C298A21B3E1}" destId="{71851696-4B42-43B7-A0AF-D5C2DDBA224C}" srcOrd="2" destOrd="0" presId="urn:microsoft.com/office/officeart/2005/8/layout/process3"/>
    <dgm:cxn modelId="{72297BAE-C5B4-4BF7-8DDC-594D28094753}" type="presParOf" srcId="{65521F03-3DD7-4DD7-9CF0-554444EBC6FA}" destId="{6EA683DD-1C51-4849-A5A4-828288E41F17}" srcOrd="1" destOrd="0" presId="urn:microsoft.com/office/officeart/2005/8/layout/process3"/>
    <dgm:cxn modelId="{DA00479A-C94D-4F05-BD61-6ECFA461937D}" type="presParOf" srcId="{6EA683DD-1C51-4849-A5A4-828288E41F17}" destId="{A22C5EE4-1C04-4C49-A016-BB6B4CF1807F}" srcOrd="0" destOrd="0" presId="urn:microsoft.com/office/officeart/2005/8/layout/process3"/>
    <dgm:cxn modelId="{9CC5FB5A-9502-4A4A-8DAB-0ACE66795B04}" type="presParOf" srcId="{65521F03-3DD7-4DD7-9CF0-554444EBC6FA}" destId="{C92B3D0F-6DF8-4336-A6FB-55860364F122}" srcOrd="2" destOrd="0" presId="urn:microsoft.com/office/officeart/2005/8/layout/process3"/>
    <dgm:cxn modelId="{5A5F3178-4658-4B68-AABA-FF1386E76362}" type="presParOf" srcId="{C92B3D0F-6DF8-4336-A6FB-55860364F122}" destId="{9EDB5394-67C8-42A0-8E81-B65B7018EF07}" srcOrd="0" destOrd="0" presId="urn:microsoft.com/office/officeart/2005/8/layout/process3"/>
    <dgm:cxn modelId="{798820F7-97D9-4D28-BEA8-5BE21B4EECAA}" type="presParOf" srcId="{C92B3D0F-6DF8-4336-A6FB-55860364F122}" destId="{F58F2D2E-67BC-4CC7-A017-546F678FE025}" srcOrd="1" destOrd="0" presId="urn:microsoft.com/office/officeart/2005/8/layout/process3"/>
    <dgm:cxn modelId="{6ADB878C-0D0B-4E68-946A-82A7608F70BD}" type="presParOf" srcId="{C92B3D0F-6DF8-4336-A6FB-55860364F122}" destId="{E592226D-D3CF-42E7-93DA-DF27896DF986}" srcOrd="2" destOrd="0" presId="urn:microsoft.com/office/officeart/2005/8/layout/process3"/>
    <dgm:cxn modelId="{6985F735-0D04-4887-9CA5-3A61E94DC219}" type="presParOf" srcId="{65521F03-3DD7-4DD7-9CF0-554444EBC6FA}" destId="{823D2D56-8415-4C31-A861-3067DD05D0A0}" srcOrd="3" destOrd="0" presId="urn:microsoft.com/office/officeart/2005/8/layout/process3"/>
    <dgm:cxn modelId="{BEDB91AD-40A4-4F08-81B0-636AF20211BE}" type="presParOf" srcId="{823D2D56-8415-4C31-A861-3067DD05D0A0}" destId="{798C6502-C3F3-4792-A7B7-68E3E3663587}" srcOrd="0" destOrd="0" presId="urn:microsoft.com/office/officeart/2005/8/layout/process3"/>
    <dgm:cxn modelId="{2447B222-C927-415F-A0FD-B4AA00272395}" type="presParOf" srcId="{65521F03-3DD7-4DD7-9CF0-554444EBC6FA}" destId="{3F75C9EB-6E57-47C9-A672-FC7362E9B20E}" srcOrd="4" destOrd="0" presId="urn:microsoft.com/office/officeart/2005/8/layout/process3"/>
    <dgm:cxn modelId="{FFF4EBF2-44E6-4DFA-8222-418C4BC942AD}" type="presParOf" srcId="{3F75C9EB-6E57-47C9-A672-FC7362E9B20E}" destId="{6106669F-E1C5-46EC-99E5-33D93EC43C86}" srcOrd="0" destOrd="0" presId="urn:microsoft.com/office/officeart/2005/8/layout/process3"/>
    <dgm:cxn modelId="{3A513E98-B284-455F-8FDA-E5393AC9B935}" type="presParOf" srcId="{3F75C9EB-6E57-47C9-A672-FC7362E9B20E}" destId="{A9D7DE71-0139-4500-9223-3D1E573174F0}" srcOrd="1" destOrd="0" presId="urn:microsoft.com/office/officeart/2005/8/layout/process3"/>
    <dgm:cxn modelId="{11FC30FE-DE76-47BC-917C-33A5F18A86CB}" type="presParOf" srcId="{3F75C9EB-6E57-47C9-A672-FC7362E9B20E}" destId="{CDFF55D0-210A-4E71-A627-A76AB078359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856AF-4D04-4DE9-AF13-8B10472838E4}">
      <dsp:nvSpPr>
        <dsp:cNvPr id="0" name=""/>
        <dsp:cNvSpPr/>
      </dsp:nvSpPr>
      <dsp:spPr>
        <a:xfrm>
          <a:off x="4345" y="20007"/>
          <a:ext cx="1975820" cy="2332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Physical Information</a:t>
          </a:r>
        </a:p>
      </dsp:txBody>
      <dsp:txXfrm>
        <a:off x="4345" y="20007"/>
        <a:ext cx="1975820" cy="790328"/>
      </dsp:txXfrm>
    </dsp:sp>
    <dsp:sp modelId="{71851696-4B42-43B7-A0AF-D5C2DDBA224C}">
      <dsp:nvSpPr>
        <dsp:cNvPr id="0" name=""/>
        <dsp:cNvSpPr/>
      </dsp:nvSpPr>
      <dsp:spPr>
        <a:xfrm>
          <a:off x="409031" y="810335"/>
          <a:ext cx="1975820" cy="311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Age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Systolic Blood Pressure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 Blood Sugar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 Body Temperature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ea typeface="+mn-ea"/>
              <a:cs typeface="Calibri" panose="020F0502020204030204" pitchFamily="34" charset="0"/>
            </a:rPr>
            <a:t>Heart Rate </a:t>
          </a:r>
        </a:p>
      </dsp:txBody>
      <dsp:txXfrm>
        <a:off x="466901" y="868205"/>
        <a:ext cx="1860080" cy="2994660"/>
      </dsp:txXfrm>
    </dsp:sp>
    <dsp:sp modelId="{6EA683DD-1C51-4849-A5A4-828288E41F17}">
      <dsp:nvSpPr>
        <dsp:cNvPr id="0" name=""/>
        <dsp:cNvSpPr/>
      </dsp:nvSpPr>
      <dsp:spPr>
        <a:xfrm rot="21578531">
          <a:off x="2287105" y="159091"/>
          <a:ext cx="650739" cy="4919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287106" y="257936"/>
        <a:ext cx="503162" cy="295154"/>
      </dsp:txXfrm>
    </dsp:sp>
    <dsp:sp modelId="{F58F2D2E-67BC-4CC7-A017-546F678FE025}">
      <dsp:nvSpPr>
        <dsp:cNvPr id="0" name=""/>
        <dsp:cNvSpPr/>
      </dsp:nvSpPr>
      <dsp:spPr>
        <a:xfrm>
          <a:off x="3207951" y="0"/>
          <a:ext cx="1975820" cy="2332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Model</a:t>
          </a:r>
        </a:p>
      </dsp:txBody>
      <dsp:txXfrm>
        <a:off x="3207951" y="0"/>
        <a:ext cx="1975820" cy="790328"/>
      </dsp:txXfrm>
    </dsp:sp>
    <dsp:sp modelId="{E592226D-D3CF-42E7-93DA-DF27896DF986}">
      <dsp:nvSpPr>
        <dsp:cNvPr id="0" name=""/>
        <dsp:cNvSpPr/>
      </dsp:nvSpPr>
      <dsp:spPr>
        <a:xfrm>
          <a:off x="3582960" y="810335"/>
          <a:ext cx="1975820" cy="311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Artificial Neural Networks  </a:t>
          </a:r>
        </a:p>
      </dsp:txBody>
      <dsp:txXfrm>
        <a:off x="3640830" y="868205"/>
        <a:ext cx="1860080" cy="2994660"/>
      </dsp:txXfrm>
    </dsp:sp>
    <dsp:sp modelId="{823D2D56-8415-4C31-A861-3067DD05D0A0}">
      <dsp:nvSpPr>
        <dsp:cNvPr id="0" name=""/>
        <dsp:cNvSpPr/>
      </dsp:nvSpPr>
      <dsp:spPr>
        <a:xfrm rot="21875">
          <a:off x="5475873" y="159318"/>
          <a:ext cx="619281" cy="4919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5475874" y="257232"/>
        <a:ext cx="471704" cy="295154"/>
      </dsp:txXfrm>
    </dsp:sp>
    <dsp:sp modelId="{A9D7DE71-0139-4500-9223-3D1E573174F0}">
      <dsp:nvSpPr>
        <dsp:cNvPr id="0" name=""/>
        <dsp:cNvSpPr/>
      </dsp:nvSpPr>
      <dsp:spPr>
        <a:xfrm>
          <a:off x="6352204" y="20007"/>
          <a:ext cx="1975820" cy="2332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" panose="020F0502020204030204" pitchFamily="34" charset="0"/>
              <a:cs typeface="Calibri" panose="020F0502020204030204" pitchFamily="34" charset="0"/>
            </a:rPr>
            <a:t>Classification Output   </a:t>
          </a:r>
        </a:p>
      </dsp:txBody>
      <dsp:txXfrm>
        <a:off x="6352204" y="20007"/>
        <a:ext cx="1975820" cy="790328"/>
      </dsp:txXfrm>
    </dsp:sp>
    <dsp:sp modelId="{CDFF55D0-210A-4E71-A627-A76AB0783592}">
      <dsp:nvSpPr>
        <dsp:cNvPr id="0" name=""/>
        <dsp:cNvSpPr/>
      </dsp:nvSpPr>
      <dsp:spPr>
        <a:xfrm>
          <a:off x="6708225" y="791922"/>
          <a:ext cx="1975820" cy="3110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Low Risk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Mid Risk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latin typeface="Calibri" panose="020F0502020204030204" pitchFamily="34" charset="0"/>
              <a:cs typeface="Calibri" panose="020F0502020204030204" pitchFamily="34" charset="0"/>
            </a:rPr>
            <a:t>High Risk</a:t>
          </a:r>
        </a:p>
      </dsp:txBody>
      <dsp:txXfrm>
        <a:off x="6766095" y="849792"/>
        <a:ext cx="1860080" cy="29946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CAFC1F-15E8-4659-B445-2DCE56C6E43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389ACF-620B-4973-826D-C81B497FD2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D4961-0791-4140-A452-41CFA6EC0553}" type="datetimeFigureOut">
              <a:rPr lang="en-US" smtClean="0"/>
              <a:t>4/22/2022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44D2E-37ED-41C4-A335-2B6C8751E25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748BB0-5B2C-4ACA-BD70-CC3E9715025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6954D-AA1D-47B5-9106-5D9358A61F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548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D9F622F8-1824-4338-8C3C-5529D3BDEF4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618DDD53-BB38-4118-BC75-9CE27D49C55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6C03B6F7-B1AE-4118-ABA2-FFEC9B8F0E9C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5" name="Rectangle 5">
            <a:extLst>
              <a:ext uri="{FF2B5EF4-FFF2-40B4-BE49-F238E27FC236}">
                <a16:creationId xmlns:a16="http://schemas.microsoft.com/office/drawing/2014/main" id="{646F5356-BDE8-43C1-9587-85323D02B19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26" name="Rectangle 6">
            <a:extLst>
              <a:ext uri="{FF2B5EF4-FFF2-40B4-BE49-F238E27FC236}">
                <a16:creationId xmlns:a16="http://schemas.microsoft.com/office/drawing/2014/main" id="{89912C35-11A9-4DA7-8476-F1823F658C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27" name="Rectangle 7">
            <a:extLst>
              <a:ext uri="{FF2B5EF4-FFF2-40B4-BE49-F238E27FC236}">
                <a16:creationId xmlns:a16="http://schemas.microsoft.com/office/drawing/2014/main" id="{7180ED79-CEC3-4FB9-B511-8597B20A0C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DEB7EE2-04A2-4FB2-9625-C9C73AC4D32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FA4671F7-4D2C-4B1E-AED7-24676BE8B4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47842D7-C728-4EBD-982B-B8BE79E4DBBE}" type="slidenum">
              <a:rPr lang="en-US" altLang="en-US"/>
              <a:pPr eaLnBrk="1" hangingPunct="1"/>
              <a:t>1</a:t>
            </a:fld>
            <a:endParaRPr lang="en-US" altLang="en-US" dirty="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D8E83BD0-7AE4-4323-9047-FC368929C5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FDECF5EC-C5EC-4723-8F4F-A75A20018F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14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6964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0314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2452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95052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8057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6717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39186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18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4108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48869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227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3417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D59588B0-5451-4020-BBE4-176CB148EE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453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40DEF54-F9C3-4A6D-A271-5C6CA9A0F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754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07C84A21-389C-4C39-9386-9DA6852B3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2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08819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EB7EE2-04A2-4FB2-9625-C9C73AC4D32F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6379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E0BC0C9-E1C8-43B4-B02D-558783360CD4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645152" y="1837944"/>
            <a:ext cx="6967728" cy="2624328"/>
          </a:xfrm>
        </p:spPr>
        <p:txBody>
          <a:bodyPr anchor="ctr">
            <a:normAutofit fontScale="90000"/>
          </a:bodyPr>
          <a:lstStyle>
            <a:lvl1pPr algn="ctr">
              <a:defRPr sz="4400" b="0">
                <a:solidFill>
                  <a:schemeClr val="accent3"/>
                </a:solidFill>
                <a:latin typeface="+mj-lt"/>
              </a:defRPr>
            </a:lvl1pPr>
          </a:lstStyle>
          <a:p>
            <a:pPr algn="l" eaLnBrk="1" hangingPunct="1"/>
            <a:r>
              <a:rPr lang="en-US" altLang="en-US" sz="6600" b="1">
                <a:latin typeface="+mn-lt"/>
              </a:rPr>
              <a:t>Click to edit Master title style</a:t>
            </a:r>
            <a:endParaRPr lang="en-US" altLang="en-US" sz="6600" b="1" dirty="0">
              <a:latin typeface="+mn-lt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0A0F3C9-3AB5-4E08-8531-AA11FB7336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9525"/>
            <a:ext cx="417195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79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E65ED86-A26C-479A-8393-0BFDCBCD4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83952"/>
            <a:ext cx="10668000" cy="1111648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1A834B-FAC3-4C97-AEAE-75A4B8BAA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4"/>
            <a:ext cx="9144000" cy="64633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4000" b="1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91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1B9BC-7BE7-4893-90FD-CC95830FD8F2}" type="datetimeFigureOut">
              <a:rPr lang="en-US" smtClean="0"/>
              <a:t>4/22/2022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5270E-046A-4C23-BC98-E307A7DD6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4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1932CF-F265-4AEE-8704-F42C01AFB4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0" y="715963"/>
            <a:ext cx="4572000" cy="4654823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87C0253-70CA-4E5C-AE9D-1B0C8D381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5"/>
          <a:stretch/>
        </p:blipFill>
        <p:spPr>
          <a:xfrm>
            <a:off x="44450" y="5638800"/>
            <a:ext cx="12147550" cy="1219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D6C0B2-9A48-4C93-B61B-29BAD5AA5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946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hot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498B63D-F60C-4A9D-8D3E-0C7CD748FE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5334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89E410BA-B0FE-4F0E-8BE5-D33CC01663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000" y="3444081"/>
            <a:ext cx="4572000" cy="23622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827A95C0-AE8D-46E1-9EF9-64504CBEF9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58000" y="715963"/>
            <a:ext cx="4572000" cy="236220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A865C00-02F4-49EE-A361-F7D34853CE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F84A5CD-78E4-4FA4-A69A-69BA623D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5961"/>
            <a:ext cx="5334000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801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2000" y="1905000"/>
            <a:ext cx="6477000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EFAC9D2-EFFD-400B-A27D-15491636E8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0639" y="466725"/>
            <a:ext cx="4048125" cy="59245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161FF1D-90EC-45F2-A73E-1903E6F9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15961"/>
            <a:ext cx="6476999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7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Patter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E8DBED36-2461-46D0-AF71-79E0064B37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8201" y="1905000"/>
            <a:ext cx="6960704" cy="3276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283464" indent="-283464">
              <a:spcBef>
                <a:spcPts val="1000"/>
              </a:spcBef>
              <a:defRPr sz="1800">
                <a:solidFill>
                  <a:schemeClr val="tx2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419FA93-726C-46DF-AA6F-7936E00173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025" y="471487"/>
            <a:ext cx="3629025" cy="63722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C916A3-2B6E-4719-959B-4D40B52E5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1" y="715961"/>
            <a:ext cx="6960704" cy="118903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000" b="1">
                <a:solidFill>
                  <a:schemeClr val="accent3"/>
                </a:solidFill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7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928" userDrawn="1">
          <p15:clr>
            <a:srgbClr val="5ACBF0"/>
          </p15:clr>
        </p15:guide>
        <p15:guide id="3" orient="horz" pos="2240" userDrawn="1">
          <p15:clr>
            <a:srgbClr val="5ACBF0"/>
          </p15:clr>
        </p15:guide>
        <p15:guide id="4" orient="horz" pos="2487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Purp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5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1B4C460-6DD9-4215-A553-BF8A2E91D9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037" y="6086475"/>
            <a:ext cx="5953125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882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tti Conten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D9303A2-B30A-054C-B809-053B909E1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 with border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0F58DD1-3970-D84D-8040-EF33B0971D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Insert content here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D4DB5AF3-A5ED-4D17-BD3C-81D11C4F94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72150" y="6086475"/>
            <a:ext cx="5953125" cy="77152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E420EFF2-8173-4E25-ADF3-8100FA16D44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0"/>
            <a:ext cx="67151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1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2243" userDrawn="1">
          <p15:clr>
            <a:srgbClr val="5ACBF0"/>
          </p15:clr>
        </p15:guide>
        <p15:guide id="4" orient="horz" pos="24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EEF53A4-35A6-4E43-B220-67DA381C59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96307" y="3260705"/>
            <a:ext cx="7799387" cy="1534757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7724906-4405-47F4-B533-7291B003B0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5301" y="1995467"/>
            <a:ext cx="9141397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Insert Text Here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A11B1F-F0BD-4D89-BF5D-45A1199819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65"/>
          <a:stretch/>
        </p:blipFill>
        <p:spPr>
          <a:xfrm>
            <a:off x="44450" y="5638800"/>
            <a:ext cx="121475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2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Patter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C00585D-E155-409A-899A-29BDF4E57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716577"/>
            <a:ext cx="10668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i="0" kern="1200" cap="none" spc="-50" baseline="0" dirty="0">
                <a:ln w="3175"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44D9B-AA15-4DB5-AE58-0FA514F6FE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790699"/>
            <a:ext cx="10668000" cy="68580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1800" kern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Insert content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0FED17F-41F1-4615-A696-AF6F85A6A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905500"/>
            <a:ext cx="121920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09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64696-E1F3-49EF-AEC8-730A16D9A23F}" type="datetimeFigureOut">
              <a:rPr lang="en-US" altLang="en-US" smtClean="0"/>
              <a:pPr/>
              <a:t>4/22/2022</a:t>
            </a:fld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2A1B0-4691-41D9-84E0-69D594EAA3FE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2969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702" r:id="rId3"/>
    <p:sldLayoutId id="2147483699" r:id="rId4"/>
    <p:sldLayoutId id="2147483701" r:id="rId5"/>
    <p:sldLayoutId id="2147483700" r:id="rId6"/>
    <p:sldLayoutId id="2147483703" r:id="rId7"/>
    <p:sldLayoutId id="2147483690" r:id="rId8"/>
    <p:sldLayoutId id="2147483704" r:id="rId9"/>
    <p:sldLayoutId id="2147483691" r:id="rId10"/>
    <p:sldLayoutId id="214748369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4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46.png"/><Relationship Id="rId10" Type="http://schemas.openxmlformats.org/officeDocument/2006/relationships/image" Target="../media/image26.png"/><Relationship Id="rId4" Type="http://schemas.openxmlformats.org/officeDocument/2006/relationships/image" Target="../media/image45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sdgs.un.org/goals/goal3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D2DB031-9003-4F74-A88F-FE2A2ABABC72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4163516" y="1220515"/>
            <a:ext cx="7845604" cy="2619829"/>
          </a:xfrm>
        </p:spPr>
        <p:txBody>
          <a:bodyPr anchor="ctr">
            <a:no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altLang="en-US" b="1" dirty="0">
                <a:solidFill>
                  <a:schemeClr val="accent3"/>
                </a:solidFill>
              </a:rPr>
              <a:t>Statistical Analysis in Maternal Health Conditions with Risk Factors</a:t>
            </a:r>
            <a:endParaRPr lang="en-US" altLang="en-US" dirty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F40B9D-A63A-41C7-AF72-FF1AF46AFFC9}"/>
              </a:ext>
            </a:extLst>
          </p:cNvPr>
          <p:cNvSpPr txBox="1"/>
          <p:nvPr/>
        </p:nvSpPr>
        <p:spPr>
          <a:xfrm>
            <a:off x="7232878" y="4358504"/>
            <a:ext cx="1706880" cy="1425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Group 22</a:t>
            </a:r>
          </a:p>
          <a:p>
            <a:pPr algn="ctr"/>
            <a:endParaRPr lang="en-US" dirty="0">
              <a:solidFill>
                <a:schemeClr val="accent3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Ming Luo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3"/>
                </a:solidFill>
                <a:latin typeface="+mj-lt"/>
                <a:ea typeface="+mj-ea"/>
                <a:cs typeface="+mj-cs"/>
              </a:rPr>
              <a:t>Yingnan He</a:t>
            </a:r>
          </a:p>
        </p:txBody>
      </p:sp>
    </p:spTree>
    <p:extLst>
      <p:ext uri="{BB962C8B-B14F-4D97-AF65-F5344CB8AC3E}">
        <p14:creationId xmlns:p14="http://schemas.microsoft.com/office/powerpoint/2010/main" val="15432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626E43-983B-477E-89E3-3DD790555140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FB638-BEB0-4503-BC7B-7D02C136D344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AC359-789E-4340-BF53-681E4BDF35D7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Modeling and Model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722872-2F91-4A15-9E98-B285EBB048EF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 Performance Comparison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3770AFC-3A9F-4E80-8D40-EC0833AC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23447"/>
            <a:ext cx="10668000" cy="808683"/>
          </a:xfrm>
        </p:spPr>
        <p:txBody>
          <a:bodyPr/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Multinominal Logistic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4B109F-0ADF-456B-BE82-69413A158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209" y="1710234"/>
            <a:ext cx="6655142" cy="130181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034470-B3AE-4E76-A74B-F75BCEC8C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251" y="4336310"/>
            <a:ext cx="3707075" cy="1563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0CD6F9-B8BC-4AE7-AFF9-1466E7869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4282851"/>
            <a:ext cx="4083260" cy="17590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4CB4316-D85A-4250-A6C5-0C854D2A1245}"/>
              </a:ext>
            </a:extLst>
          </p:cNvPr>
          <p:cNvSpPr txBox="1"/>
          <p:nvPr/>
        </p:nvSpPr>
        <p:spPr>
          <a:xfrm>
            <a:off x="607541" y="1442391"/>
            <a:ext cx="97721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Apply the multinominal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outcome has three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Classes have no meaning order 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 performance is slightly better than random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Naïve benchmark: 0.399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Accuracy score: 0.58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a balanced dataset, macro average of recall (sensitivity) value: 0.57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723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626E43-983B-477E-89E3-3DD790555140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FB638-BEB0-4503-BC7B-7D02C136D344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AC359-789E-4340-BF53-681E4BDF35D7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Modeling and Model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722872-2F91-4A15-9E98-B285EBB048EF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 Performance Comparison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3770AFC-3A9F-4E80-8D40-EC0833AC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Naïve Bayes</a:t>
            </a:r>
          </a:p>
        </p:txBody>
      </p:sp>
      <p:pic>
        <p:nvPicPr>
          <p:cNvPr id="14" name="Picture 13" descr="Chart, treemap chart&#10;&#10;Description automatically generated">
            <a:extLst>
              <a:ext uri="{FF2B5EF4-FFF2-40B4-BE49-F238E27FC236}">
                <a16:creationId xmlns:a16="http://schemas.microsoft.com/office/drawing/2014/main" id="{0446CC00-9F0A-4C2A-A27F-50161E0EB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92" y="3504929"/>
            <a:ext cx="3686468" cy="314628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5" name="Picture 1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F7F60920-331F-4F23-9209-267E43A30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" y="3950489"/>
            <a:ext cx="4502086" cy="17568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22C6AEF6-312A-467C-AB6C-644CEBC46F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892" y="716577"/>
            <a:ext cx="3686468" cy="26364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13B920-F09F-46F0-A334-9BD49FD5CAFA}"/>
              </a:ext>
            </a:extLst>
          </p:cNvPr>
          <p:cNvSpPr txBox="1"/>
          <p:nvPr/>
        </p:nvSpPr>
        <p:spPr>
          <a:xfrm>
            <a:off x="762000" y="2228711"/>
            <a:ext cx="6097904" cy="1524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+mn-ea"/>
              </a:rPr>
              <a:t>Accuracy score</a:t>
            </a:r>
            <a:r>
              <a:rPr lang="en-US" sz="1600" dirty="0">
                <a:latin typeface="+mn-ea"/>
              </a:rPr>
              <a:t>:</a:t>
            </a:r>
            <a:r>
              <a:rPr lang="zh-CN" altLang="en-US" sz="1600" dirty="0">
                <a:latin typeface="+mn-ea"/>
              </a:rPr>
              <a:t> </a:t>
            </a:r>
            <a:r>
              <a:rPr lang="en-US" sz="1600" dirty="0">
                <a:effectLst/>
                <a:latin typeface="+mn-ea"/>
              </a:rPr>
              <a:t>0.54 (naïve benchmark: 0.399)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+mn-ea"/>
              </a:rPr>
              <a:t>Precisions (positive predictive value) and recalls are not outstanding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+mn-ea"/>
              </a:rPr>
              <a:t>AUC of mid risk group is close to 0.5 (randomly guessing)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496829B7-8407-4BB4-BE42-65FF1B312E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1790699"/>
            <a:ext cx="10668000" cy="685800"/>
          </a:xfrm>
        </p:spPr>
        <p:txBody>
          <a:bodyPr/>
          <a:lstStyle/>
          <a:p>
            <a:r>
              <a:rPr lang="en-US" b="1" dirty="0"/>
              <a:t>Assume that the predictors follow Gaussian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83427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626E43-983B-477E-89E3-3DD790555140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FB638-BEB0-4503-BC7B-7D02C136D344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AC359-789E-4340-BF53-681E4BDF35D7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Modeling and Model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722872-2F91-4A15-9E98-B285EBB048EF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 Performance Comparison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3770AFC-3A9F-4E80-8D40-EC0833AC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ecision Tree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92606-3B8F-495A-8C45-63EEF3F86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Part 1 Grow an ideal tree 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B9A01D4-519C-4441-BD0A-052D0CEAFA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299" y="2990225"/>
            <a:ext cx="3361055" cy="25812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B5974C-AB4E-4B3F-BA31-C1D9D44EB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001" y="2989243"/>
            <a:ext cx="2233930" cy="19010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6BCC96-FFCE-4B05-AAF1-EAD071DDDD5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5" y="2990224"/>
            <a:ext cx="4354830" cy="21844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8" name="Graphic 17" descr="Badge 1 with solid fill">
            <a:extLst>
              <a:ext uri="{FF2B5EF4-FFF2-40B4-BE49-F238E27FC236}">
                <a16:creationId xmlns:a16="http://schemas.microsoft.com/office/drawing/2014/main" id="{8BA546DF-F180-4D62-9066-C0C66CCCC4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218" y="2243598"/>
            <a:ext cx="274320" cy="274320"/>
          </a:xfrm>
          <a:prstGeom prst="rect">
            <a:avLst/>
          </a:prstGeom>
        </p:spPr>
      </p:pic>
      <p:pic>
        <p:nvPicPr>
          <p:cNvPr id="19" name="Graphic 18" descr="Badge with solid fill">
            <a:extLst>
              <a:ext uri="{FF2B5EF4-FFF2-40B4-BE49-F238E27FC236}">
                <a16:creationId xmlns:a16="http://schemas.microsoft.com/office/drawing/2014/main" id="{35ACB686-E04E-4845-BABD-9608C69D32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6979" y="2243598"/>
            <a:ext cx="274320" cy="274320"/>
          </a:xfrm>
          <a:prstGeom prst="rect">
            <a:avLst/>
          </a:prstGeom>
        </p:spPr>
      </p:pic>
      <p:pic>
        <p:nvPicPr>
          <p:cNvPr id="20" name="Graphic 19" descr="Badge 3 with solid fill">
            <a:extLst>
              <a:ext uri="{FF2B5EF4-FFF2-40B4-BE49-F238E27FC236}">
                <a16:creationId xmlns:a16="http://schemas.microsoft.com/office/drawing/2014/main" id="{C5BC06F0-684F-4437-A5E4-D14877EA6F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62802" y="2243598"/>
            <a:ext cx="274320" cy="2743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ACF93F-596D-4599-BFE9-042934BA03F8}"/>
              </a:ext>
            </a:extLst>
          </p:cNvPr>
          <p:cNvSpPr txBox="1"/>
          <p:nvPr/>
        </p:nvSpPr>
        <p:spPr>
          <a:xfrm>
            <a:off x="692273" y="2243598"/>
            <a:ext cx="431857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  <a:ea typeface="Calibri" panose="020F0502020204030204" pitchFamily="34" charset="0"/>
              </a:rPr>
              <a:t>Three</a:t>
            </a:r>
            <a:r>
              <a:rPr lang="en-US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predictors, </a:t>
            </a:r>
            <a:r>
              <a:rPr lang="en-US" sz="1600" b="1" dirty="0">
                <a:solidFill>
                  <a:schemeClr val="accent5"/>
                </a:solidFill>
                <a:effectLst/>
                <a:latin typeface="+mn-lt"/>
                <a:ea typeface="Calibri" panose="020F0502020204030204" pitchFamily="34" charset="0"/>
              </a:rPr>
              <a:t>blood sugar, systolic blood pressure, and age</a:t>
            </a:r>
            <a:r>
              <a:rPr lang="en-US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 are strong measures</a:t>
            </a:r>
            <a:endParaRPr lang="en-US" sz="1600" dirty="0"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F0F882-47CF-4368-AB04-AAFE88301026}"/>
              </a:ext>
            </a:extLst>
          </p:cNvPr>
          <p:cNvSpPr txBox="1"/>
          <p:nvPr/>
        </p:nvSpPr>
        <p:spPr>
          <a:xfrm>
            <a:off x="5491620" y="2243598"/>
            <a:ext cx="34748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+mn-lt"/>
              </a:rPr>
              <a:t>PCA scores </a:t>
            </a:r>
            <a:r>
              <a:rPr lang="en-US" altLang="zh-CN" sz="1600" dirty="0">
                <a:solidFill>
                  <a:srgbClr val="000000"/>
                </a:solidFill>
                <a:latin typeface="+mn-lt"/>
              </a:rPr>
              <a:t>perform better </a:t>
            </a:r>
            <a:r>
              <a:rPr lang="en-US" sz="1600" dirty="0">
                <a:solidFill>
                  <a:srgbClr val="000000"/>
                </a:solidFill>
                <a:latin typeface="+mn-lt"/>
              </a:rPr>
              <a:t>as the max depth increases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EF2FD6-48F3-4CFB-BCA6-AFC9A0D5156A}"/>
              </a:ext>
            </a:extLst>
          </p:cNvPr>
          <p:cNvSpPr txBox="1"/>
          <p:nvPr/>
        </p:nvSpPr>
        <p:spPr>
          <a:xfrm>
            <a:off x="9170127" y="2243598"/>
            <a:ext cx="23201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effectLst/>
                <a:latin typeface="+mn-lt"/>
                <a:ea typeface="Calibri" panose="020F0502020204030204" pitchFamily="34" charset="0"/>
              </a:rPr>
              <a:t>Best combination of parameters </a:t>
            </a:r>
            <a:endParaRPr lang="en-US" sz="1600" dirty="0"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5FFB28-1EA1-44FB-B6A6-F286D557B3EC}"/>
              </a:ext>
            </a:extLst>
          </p:cNvPr>
          <p:cNvSpPr txBox="1"/>
          <p:nvPr/>
        </p:nvSpPr>
        <p:spPr>
          <a:xfrm>
            <a:off x="445638" y="5174624"/>
            <a:ext cx="4407467" cy="31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21212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Grow a tree with max depth of 3</a:t>
            </a:r>
            <a:endParaRPr lang="en-US" sz="14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A9142C-E5E0-4D56-A3F3-53EFCE624427}"/>
              </a:ext>
            </a:extLst>
          </p:cNvPr>
          <p:cNvSpPr txBox="1"/>
          <p:nvPr/>
        </p:nvSpPr>
        <p:spPr>
          <a:xfrm>
            <a:off x="5327602" y="5571500"/>
            <a:ext cx="3370376" cy="31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21212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Accuracy with different max depth</a:t>
            </a:r>
            <a:endParaRPr lang="en-US" sz="14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2F1B6-F300-4020-B392-FBC871238560}"/>
              </a:ext>
            </a:extLst>
          </p:cNvPr>
          <p:cNvSpPr txBox="1"/>
          <p:nvPr/>
        </p:nvSpPr>
        <p:spPr>
          <a:xfrm>
            <a:off x="9209001" y="4890315"/>
            <a:ext cx="2220999" cy="31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Find p</a:t>
            </a:r>
            <a:r>
              <a:rPr lang="en-US" altLang="zh-CN" sz="11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arameters by </a:t>
            </a:r>
            <a:r>
              <a:rPr lang="en-US" altLang="zh-CN" sz="11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GridSearch</a:t>
            </a:r>
            <a:endParaRPr lang="en-US" sz="11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5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626E43-983B-477E-89E3-3DD790555140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FB638-BEB0-4503-BC7B-7D02C136D344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AC359-789E-4340-BF53-681E4BDF35D7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Modeling and Model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722872-2F91-4A15-9E98-B285EBB048EF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 Performance Comparison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3770AFC-3A9F-4E80-8D40-EC0833AC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ecision Tree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92606-3B8F-495A-8C45-63EEF3F865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Part 2 Modeling with PCA scores</a:t>
            </a:r>
          </a:p>
        </p:txBody>
      </p:sp>
      <p:pic>
        <p:nvPicPr>
          <p:cNvPr id="15" name="Picture 14" descr="Chart, treemap chart&#10;&#10;Description automatically generated">
            <a:extLst>
              <a:ext uri="{FF2B5EF4-FFF2-40B4-BE49-F238E27FC236}">
                <a16:creationId xmlns:a16="http://schemas.microsoft.com/office/drawing/2014/main" id="{E7B8BA89-45BD-42E3-B5C2-8FF5D426D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344" y="3551217"/>
            <a:ext cx="3780064" cy="32242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FF972DD3-7035-4C10-88D2-B2FCB00EC6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344" y="713232"/>
            <a:ext cx="3771900" cy="26974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613A4345-0F6B-43BE-844A-C586E0B5E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179" y="3950489"/>
            <a:ext cx="4603003" cy="16616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C6722DB-E43D-4E13-8590-0B93C257FA97}"/>
              </a:ext>
            </a:extLst>
          </p:cNvPr>
          <p:cNvSpPr txBox="1"/>
          <p:nvPr/>
        </p:nvSpPr>
        <p:spPr>
          <a:xfrm>
            <a:off x="762000" y="2130552"/>
            <a:ext cx="6097904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ea"/>
              </a:rPr>
              <a:t>Accuracy score</a:t>
            </a:r>
            <a:r>
              <a:rPr lang="en-US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</a:t>
            </a:r>
            <a:r>
              <a:rPr lang="en-US" dirty="0">
                <a:effectLst/>
                <a:latin typeface="+mn-ea"/>
              </a:rPr>
              <a:t>0.83 (naïve benchmark: 0.399)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ea"/>
              </a:rPr>
              <a:t>Precisions (positive predictive value): greater than 0.8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ea"/>
              </a:rPr>
              <a:t>Recall rate (sensitivity) of high risk is 0.89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ea"/>
              </a:rPr>
              <a:t>AUCs are higher than 0.9</a:t>
            </a:r>
          </a:p>
        </p:txBody>
      </p:sp>
    </p:spTree>
    <p:extLst>
      <p:ext uri="{BB962C8B-B14F-4D97-AF65-F5344CB8AC3E}">
        <p14:creationId xmlns:p14="http://schemas.microsoft.com/office/powerpoint/2010/main" val="198739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4D4F51A7-9578-4714-A30A-2B82806DD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79" y="3934932"/>
            <a:ext cx="4461511" cy="1744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93523398-B39B-4E32-A77C-A02BBDA0C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584" y="718819"/>
            <a:ext cx="3756660" cy="26875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07708463-0781-4741-8672-625981CA1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584" y="3551217"/>
            <a:ext cx="3771900" cy="3219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23770AFC-3A9F-4E80-8D40-EC0833ACC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868F8-E2A7-4CD5-9D89-20859AD314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ANN of 3 hidden layers with 10 nodes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47B4BE-06A1-4FC6-98CC-40BC418CAF37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7E07AF-B3F1-4AB3-9232-004388CED775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F99843-465D-4DD5-A7D4-43C728BCEA7E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Modeling and Model Selection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233FA8-5F84-4CD3-9CA6-80F68A8565FB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 Performance Comparison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BD4C16-385D-4902-944A-73BF37C0E48B}"/>
              </a:ext>
            </a:extLst>
          </p:cNvPr>
          <p:cNvSpPr txBox="1"/>
          <p:nvPr/>
        </p:nvSpPr>
        <p:spPr>
          <a:xfrm>
            <a:off x="762000" y="2133599"/>
            <a:ext cx="6097904" cy="1703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ea"/>
              </a:rPr>
              <a:t>Accuracy score</a:t>
            </a:r>
            <a:r>
              <a:rPr lang="en-US" dirty="0">
                <a:latin typeface="+mn-ea"/>
              </a:rPr>
              <a:t>:</a:t>
            </a:r>
            <a:r>
              <a:rPr lang="zh-CN" altLang="en-US" dirty="0">
                <a:latin typeface="+mn-ea"/>
              </a:rPr>
              <a:t> </a:t>
            </a:r>
            <a:r>
              <a:rPr lang="en-US" dirty="0">
                <a:effectLst/>
                <a:latin typeface="+mn-ea"/>
              </a:rPr>
              <a:t>0.85 (naïve benchmark: 0.399)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ea"/>
              </a:rPr>
              <a:t>Precision (positive predictive value) </a:t>
            </a:r>
            <a:r>
              <a:rPr lang="en-US" altLang="zh-CN" dirty="0">
                <a:effectLst/>
                <a:latin typeface="+mn-ea"/>
              </a:rPr>
              <a:t>of high risk: </a:t>
            </a:r>
            <a:r>
              <a:rPr lang="en-US" dirty="0">
                <a:effectLst/>
                <a:latin typeface="+mn-ea"/>
              </a:rPr>
              <a:t>0.92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ea"/>
              </a:rPr>
              <a:t>Recall (sensitivity) of 3 groups: higher than 0.8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ea"/>
              </a:rPr>
              <a:t>AUCs are higher than 0.9</a:t>
            </a:r>
          </a:p>
        </p:txBody>
      </p:sp>
    </p:spTree>
    <p:extLst>
      <p:ext uri="{BB962C8B-B14F-4D97-AF65-F5344CB8AC3E}">
        <p14:creationId xmlns:p14="http://schemas.microsoft.com/office/powerpoint/2010/main" val="2127919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32266D-4675-40CC-86CD-2CADB046B3C5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31910C-4C91-4576-9050-BFF00F492CED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307BA6-974F-4EFC-80FC-58EE4F4FFE00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Modeling and Model Selection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308C94-EB0E-49A6-9E90-F0EDEA3C27EA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Model Performance Comparison</a:t>
            </a:r>
          </a:p>
        </p:txBody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5BDB28A1-757E-4163-975C-6760CCEC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6577"/>
            <a:ext cx="10668000" cy="615553"/>
          </a:xfrm>
        </p:spPr>
        <p:txBody>
          <a:bodyPr/>
          <a:lstStyle/>
          <a:p>
            <a:r>
              <a:rPr lang="en-US" dirty="0"/>
              <a:t>Models Performance Comparison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7AD9D-AA02-4054-A761-E764D3F57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82" y="3757373"/>
            <a:ext cx="4786629" cy="17039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6EFDF-8DDC-4442-8837-A9D2C657D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749" y="1705551"/>
            <a:ext cx="5683891" cy="37558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424E5-995C-415B-B7A9-9CCE4726F9F1}"/>
              </a:ext>
            </a:extLst>
          </p:cNvPr>
          <p:cNvSpPr txBox="1"/>
          <p:nvPr/>
        </p:nvSpPr>
        <p:spPr>
          <a:xfrm>
            <a:off x="962482" y="2262293"/>
            <a:ext cx="4948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best model is Artificial Neural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Highest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Highest Sensitivity (Recall) Macro Average value</a:t>
            </a:r>
          </a:p>
        </p:txBody>
      </p:sp>
    </p:spTree>
    <p:extLst>
      <p:ext uri="{BB962C8B-B14F-4D97-AF65-F5344CB8AC3E}">
        <p14:creationId xmlns:p14="http://schemas.microsoft.com/office/powerpoint/2010/main" val="84848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6630" y="1266418"/>
            <a:ext cx="9141397" cy="615553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1"/>
                </a:solidFill>
              </a:rPr>
              <a:t>Conclusion</a:t>
            </a:r>
            <a:endParaRPr lang="en-US" b="1" dirty="0">
              <a:solidFill>
                <a:schemeClr val="accent1"/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7AD5684-0DFD-4BE4-BA05-DAFCDF90A6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839503"/>
              </p:ext>
            </p:extLst>
          </p:nvPr>
        </p:nvGraphicFramePr>
        <p:xfrm>
          <a:off x="471614" y="2790192"/>
          <a:ext cx="8737056" cy="394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F260A5C0-11CC-4DFD-8C2E-3095028F122B}"/>
              </a:ext>
            </a:extLst>
          </p:cNvPr>
          <p:cNvSpPr/>
          <p:nvPr/>
        </p:nvSpPr>
        <p:spPr>
          <a:xfrm>
            <a:off x="8794578" y="438665"/>
            <a:ext cx="3286898" cy="2990335"/>
          </a:xfrm>
          <a:prstGeom prst="cloud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quick and reliable reference for medical experts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reduction on diagnostic cost required for patients </a:t>
            </a:r>
          </a:p>
        </p:txBody>
      </p:sp>
    </p:spTree>
    <p:extLst>
      <p:ext uri="{BB962C8B-B14F-4D97-AF65-F5344CB8AC3E}">
        <p14:creationId xmlns:p14="http://schemas.microsoft.com/office/powerpoint/2010/main" val="424476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4CC8F73-ECDC-4868-AB59-BA85918D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596" y="715961"/>
            <a:ext cx="6960704" cy="1189038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16BC9-7937-4417-B232-1B37F47960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75596" y="1904999"/>
            <a:ext cx="7433309" cy="3276600"/>
          </a:xfrm>
        </p:spPr>
        <p:txBody>
          <a:bodyPr>
            <a:normAutofit/>
          </a:bodyPr>
          <a:lstStyle/>
          <a:p>
            <a:endParaRPr lang="en-US" altLang="en-US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sz="1800" b="0" i="0" u="none" strike="noStrike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United Nations. (n.d.). </a:t>
            </a:r>
            <a:r>
              <a:rPr lang="en-US" sz="1800" b="0" i="1" u="none" strike="noStrike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Goal 3 | Department of Economic and Social Affairs</a:t>
            </a:r>
            <a:r>
              <a:rPr lang="en-US" sz="1800" b="0" i="0" u="none" strike="noStrike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. United Nations. Retrieved January 29, 2022, from </a:t>
            </a:r>
            <a:r>
              <a:rPr lang="en-US" sz="1800" b="0" i="0" u="sng" strike="noStrike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https://sdgs.un.org/goals/goal3</a:t>
            </a:r>
            <a:r>
              <a:rPr lang="en-US" sz="1800" b="0" i="0" u="none" strike="noStrike" dirty="0">
                <a:solidFill>
                  <a:schemeClr val="tx2">
                    <a:lumMod val="85000"/>
                    <a:lumOff val="15000"/>
                  </a:schemeClr>
                </a:solidFill>
                <a:effectLst/>
                <a:latin typeface="Calibri" panose="020F0502020204030204" pitchFamily="34" charset="0"/>
              </a:rPr>
              <a:t> </a:t>
            </a:r>
            <a:endParaRPr lang="fr-FR" dirty="0">
              <a:solidFill>
                <a:schemeClr val="tx2">
                  <a:lumMod val="85000"/>
                  <a:lumOff val="15000"/>
                </a:schemeClr>
              </a:solidFill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tx2">
                    <a:lumMod val="85000"/>
                    <a:lumOff val="15000"/>
                  </a:schemeClr>
                </a:solidFill>
                <a:latin typeface="Calibri" panose="020F0502020204030204" pitchFamily="34" charset="0"/>
              </a:rPr>
              <a:t>UCI Machine Learning Repository: Maternal Health Risk Data Set Data Set. (n.d.). Retrieved January 29, 2022, from http://archive.ics.uci.edu/ml/datasets/Maternal+Health+Risk+Data+Set# </a:t>
            </a:r>
            <a:endParaRPr lang="fr-FR" dirty="0">
              <a:solidFill>
                <a:schemeClr val="tx2">
                  <a:lumMod val="85000"/>
                  <a:lumOff val="15000"/>
                </a:schemeClr>
              </a:solidFill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48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B3FC0-F106-4D4C-9299-BDA9A1980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13952" y="1582341"/>
            <a:ext cx="9141397" cy="2296932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Your Attention</a:t>
            </a:r>
          </a:p>
        </p:txBody>
      </p:sp>
      <p:pic>
        <p:nvPicPr>
          <p:cNvPr id="5" name="Picture 4" descr="Heart-shaped cookies on plate">
            <a:extLst>
              <a:ext uri="{FF2B5EF4-FFF2-40B4-BE49-F238E27FC236}">
                <a16:creationId xmlns:a16="http://schemas.microsoft.com/office/drawing/2014/main" id="{5D4C4AED-CEA1-48E3-BC72-C5B88D93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72" y="972897"/>
            <a:ext cx="6366261" cy="42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A2EC09A2-2EE4-41BE-9BF0-59D91E619ADC}"/>
              </a:ext>
            </a:extLst>
          </p:cNvPr>
          <p:cNvSpPr/>
          <p:nvPr/>
        </p:nvSpPr>
        <p:spPr>
          <a:xfrm>
            <a:off x="757830" y="1852386"/>
            <a:ext cx="5496473" cy="394380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307A42C-1A31-47EC-82D8-531F7406F79F}"/>
              </a:ext>
            </a:extLst>
          </p:cNvPr>
          <p:cNvSpPr/>
          <p:nvPr/>
        </p:nvSpPr>
        <p:spPr>
          <a:xfrm>
            <a:off x="6254304" y="1852386"/>
            <a:ext cx="5478891" cy="394380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5FA19F-6DA1-4162-B648-9CBB05B31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2C94EC62-502C-496F-B22A-E89FB090C1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7829" y="1300369"/>
            <a:ext cx="10668000" cy="685800"/>
          </a:xfrm>
        </p:spPr>
        <p:txBody>
          <a:bodyPr/>
          <a:lstStyle/>
          <a:p>
            <a:r>
              <a:rPr lang="en-US" dirty="0"/>
              <a:t>Problem Background and Definition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E2BE92-6947-4583-AB32-EC896E66CDA1}"/>
              </a:ext>
            </a:extLst>
          </p:cNvPr>
          <p:cNvGrpSpPr/>
          <p:nvPr/>
        </p:nvGrpSpPr>
        <p:grpSpPr>
          <a:xfrm>
            <a:off x="6858567" y="2924772"/>
            <a:ext cx="864137" cy="584788"/>
            <a:chOff x="6147998" y="2323194"/>
            <a:chExt cx="742452" cy="488959"/>
          </a:xfrm>
        </p:grpSpPr>
        <p:sp>
          <p:nvSpPr>
            <p:cNvPr id="27" name="Freeform 118">
              <a:extLst>
                <a:ext uri="{FF2B5EF4-FFF2-40B4-BE49-F238E27FC236}">
                  <a16:creationId xmlns:a16="http://schemas.microsoft.com/office/drawing/2014/main" id="{67F30292-9DF0-44A3-AF8E-33A1A3A41640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6194985" y="2323194"/>
              <a:ext cx="695465" cy="481075"/>
            </a:xfrm>
            <a:custGeom>
              <a:avLst/>
              <a:gdLst>
                <a:gd name="T0" fmla="*/ 40 w 80"/>
                <a:gd name="T1" fmla="*/ 0 h 56"/>
                <a:gd name="T2" fmla="*/ 0 w 80"/>
                <a:gd name="T3" fmla="*/ 28 h 56"/>
                <a:gd name="T4" fmla="*/ 40 w 80"/>
                <a:gd name="T5" fmla="*/ 56 h 56"/>
                <a:gd name="T6" fmla="*/ 80 w 80"/>
                <a:gd name="T7" fmla="*/ 28 h 56"/>
                <a:gd name="T8" fmla="*/ 40 w 80"/>
                <a:gd name="T9" fmla="*/ 0 h 56"/>
                <a:gd name="T10" fmla="*/ 40 w 80"/>
                <a:gd name="T11" fmla="*/ 48 h 56"/>
                <a:gd name="T12" fmla="*/ 20 w 80"/>
                <a:gd name="T13" fmla="*/ 28 h 56"/>
                <a:gd name="T14" fmla="*/ 40 w 80"/>
                <a:gd name="T15" fmla="*/ 8 h 56"/>
                <a:gd name="T16" fmla="*/ 60 w 80"/>
                <a:gd name="T17" fmla="*/ 28 h 56"/>
                <a:gd name="T18" fmla="*/ 40 w 80"/>
                <a:gd name="T19" fmla="*/ 48 h 56"/>
                <a:gd name="T20" fmla="*/ 52 w 80"/>
                <a:gd name="T21" fmla="*/ 28 h 56"/>
                <a:gd name="T22" fmla="*/ 40 w 80"/>
                <a:gd name="T23" fmla="*/ 40 h 56"/>
                <a:gd name="T24" fmla="*/ 28 w 80"/>
                <a:gd name="T25" fmla="*/ 28 h 56"/>
                <a:gd name="T26" fmla="*/ 40 w 80"/>
                <a:gd name="T27" fmla="*/ 16 h 56"/>
                <a:gd name="T28" fmla="*/ 52 w 80"/>
                <a:gd name="T2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6">
                  <a:moveTo>
                    <a:pt x="40" y="0"/>
                  </a:moveTo>
                  <a:cubicBezTo>
                    <a:pt x="15" y="0"/>
                    <a:pt x="0" y="28"/>
                    <a:pt x="0" y="28"/>
                  </a:cubicBezTo>
                  <a:cubicBezTo>
                    <a:pt x="0" y="28"/>
                    <a:pt x="15" y="56"/>
                    <a:pt x="40" y="56"/>
                  </a:cubicBezTo>
                  <a:cubicBezTo>
                    <a:pt x="65" y="56"/>
                    <a:pt x="80" y="28"/>
                    <a:pt x="80" y="28"/>
                  </a:cubicBezTo>
                  <a:cubicBezTo>
                    <a:pt x="80" y="28"/>
                    <a:pt x="65" y="0"/>
                    <a:pt x="40" y="0"/>
                  </a:cubicBezTo>
                  <a:close/>
                  <a:moveTo>
                    <a:pt x="40" y="48"/>
                  </a:moveTo>
                  <a:cubicBezTo>
                    <a:pt x="29" y="48"/>
                    <a:pt x="20" y="39"/>
                    <a:pt x="20" y="28"/>
                  </a:cubicBezTo>
                  <a:cubicBezTo>
                    <a:pt x="20" y="17"/>
                    <a:pt x="29" y="8"/>
                    <a:pt x="40" y="8"/>
                  </a:cubicBezTo>
                  <a:cubicBezTo>
                    <a:pt x="51" y="8"/>
                    <a:pt x="60" y="17"/>
                    <a:pt x="60" y="28"/>
                  </a:cubicBezTo>
                  <a:cubicBezTo>
                    <a:pt x="60" y="39"/>
                    <a:pt x="51" y="48"/>
                    <a:pt x="40" y="48"/>
                  </a:cubicBezTo>
                  <a:close/>
                  <a:moveTo>
                    <a:pt x="52" y="28"/>
                  </a:moveTo>
                  <a:cubicBezTo>
                    <a:pt x="52" y="35"/>
                    <a:pt x="46" y="40"/>
                    <a:pt x="40" y="40"/>
                  </a:cubicBezTo>
                  <a:cubicBezTo>
                    <a:pt x="33" y="40"/>
                    <a:pt x="28" y="35"/>
                    <a:pt x="28" y="28"/>
                  </a:cubicBezTo>
                  <a:cubicBezTo>
                    <a:pt x="28" y="22"/>
                    <a:pt x="33" y="16"/>
                    <a:pt x="40" y="16"/>
                  </a:cubicBezTo>
                  <a:cubicBezTo>
                    <a:pt x="46" y="16"/>
                    <a:pt x="52" y="22"/>
                    <a:pt x="52" y="2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3278" tIns="46639" rIns="93278" bIns="4663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6" name="Freeform 118">
              <a:extLst>
                <a:ext uri="{FF2B5EF4-FFF2-40B4-BE49-F238E27FC236}">
                  <a16:creationId xmlns:a16="http://schemas.microsoft.com/office/drawing/2014/main" id="{D1A0D04F-0879-4F93-8F06-1410E613E146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6147998" y="2331078"/>
              <a:ext cx="695465" cy="481075"/>
            </a:xfrm>
            <a:custGeom>
              <a:avLst/>
              <a:gdLst>
                <a:gd name="T0" fmla="*/ 40 w 80"/>
                <a:gd name="T1" fmla="*/ 0 h 56"/>
                <a:gd name="T2" fmla="*/ 0 w 80"/>
                <a:gd name="T3" fmla="*/ 28 h 56"/>
                <a:gd name="T4" fmla="*/ 40 w 80"/>
                <a:gd name="T5" fmla="*/ 56 h 56"/>
                <a:gd name="T6" fmla="*/ 80 w 80"/>
                <a:gd name="T7" fmla="*/ 28 h 56"/>
                <a:gd name="T8" fmla="*/ 40 w 80"/>
                <a:gd name="T9" fmla="*/ 0 h 56"/>
                <a:gd name="T10" fmla="*/ 40 w 80"/>
                <a:gd name="T11" fmla="*/ 48 h 56"/>
                <a:gd name="T12" fmla="*/ 20 w 80"/>
                <a:gd name="T13" fmla="*/ 28 h 56"/>
                <a:gd name="T14" fmla="*/ 40 w 80"/>
                <a:gd name="T15" fmla="*/ 8 h 56"/>
                <a:gd name="T16" fmla="*/ 60 w 80"/>
                <a:gd name="T17" fmla="*/ 28 h 56"/>
                <a:gd name="T18" fmla="*/ 40 w 80"/>
                <a:gd name="T19" fmla="*/ 48 h 56"/>
                <a:gd name="T20" fmla="*/ 52 w 80"/>
                <a:gd name="T21" fmla="*/ 28 h 56"/>
                <a:gd name="T22" fmla="*/ 40 w 80"/>
                <a:gd name="T23" fmla="*/ 40 h 56"/>
                <a:gd name="T24" fmla="*/ 28 w 80"/>
                <a:gd name="T25" fmla="*/ 28 h 56"/>
                <a:gd name="T26" fmla="*/ 40 w 80"/>
                <a:gd name="T27" fmla="*/ 16 h 56"/>
                <a:gd name="T28" fmla="*/ 52 w 80"/>
                <a:gd name="T29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56">
                  <a:moveTo>
                    <a:pt x="40" y="0"/>
                  </a:moveTo>
                  <a:cubicBezTo>
                    <a:pt x="15" y="0"/>
                    <a:pt x="0" y="28"/>
                    <a:pt x="0" y="28"/>
                  </a:cubicBezTo>
                  <a:cubicBezTo>
                    <a:pt x="0" y="28"/>
                    <a:pt x="15" y="56"/>
                    <a:pt x="40" y="56"/>
                  </a:cubicBezTo>
                  <a:cubicBezTo>
                    <a:pt x="65" y="56"/>
                    <a:pt x="80" y="28"/>
                    <a:pt x="80" y="28"/>
                  </a:cubicBezTo>
                  <a:cubicBezTo>
                    <a:pt x="80" y="28"/>
                    <a:pt x="65" y="0"/>
                    <a:pt x="40" y="0"/>
                  </a:cubicBezTo>
                  <a:close/>
                  <a:moveTo>
                    <a:pt x="40" y="48"/>
                  </a:moveTo>
                  <a:cubicBezTo>
                    <a:pt x="29" y="48"/>
                    <a:pt x="20" y="39"/>
                    <a:pt x="20" y="28"/>
                  </a:cubicBezTo>
                  <a:cubicBezTo>
                    <a:pt x="20" y="17"/>
                    <a:pt x="29" y="8"/>
                    <a:pt x="40" y="8"/>
                  </a:cubicBezTo>
                  <a:cubicBezTo>
                    <a:pt x="51" y="8"/>
                    <a:pt x="60" y="17"/>
                    <a:pt x="60" y="28"/>
                  </a:cubicBezTo>
                  <a:cubicBezTo>
                    <a:pt x="60" y="39"/>
                    <a:pt x="51" y="48"/>
                    <a:pt x="40" y="48"/>
                  </a:cubicBezTo>
                  <a:close/>
                  <a:moveTo>
                    <a:pt x="52" y="28"/>
                  </a:moveTo>
                  <a:cubicBezTo>
                    <a:pt x="52" y="35"/>
                    <a:pt x="46" y="40"/>
                    <a:pt x="40" y="40"/>
                  </a:cubicBezTo>
                  <a:cubicBezTo>
                    <a:pt x="33" y="40"/>
                    <a:pt x="28" y="35"/>
                    <a:pt x="28" y="28"/>
                  </a:cubicBezTo>
                  <a:cubicBezTo>
                    <a:pt x="28" y="22"/>
                    <a:pt x="33" y="16"/>
                    <a:pt x="40" y="16"/>
                  </a:cubicBezTo>
                  <a:cubicBezTo>
                    <a:pt x="46" y="16"/>
                    <a:pt x="52" y="22"/>
                    <a:pt x="52" y="28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3278" tIns="46639" rIns="93278" bIns="46639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00F673D-3BD7-4B8E-8174-A5C019E6226C}"/>
              </a:ext>
            </a:extLst>
          </p:cNvPr>
          <p:cNvGrpSpPr/>
          <p:nvPr/>
        </p:nvGrpSpPr>
        <p:grpSpPr>
          <a:xfrm>
            <a:off x="924639" y="2563084"/>
            <a:ext cx="4839382" cy="3054394"/>
            <a:chOff x="2006014" y="2366603"/>
            <a:chExt cx="4839382" cy="305439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67977F-D745-4964-8849-9AEDBA9C83D1}"/>
                </a:ext>
              </a:extLst>
            </p:cNvPr>
            <p:cNvGrpSpPr/>
            <p:nvPr/>
          </p:nvGrpSpPr>
          <p:grpSpPr>
            <a:xfrm>
              <a:off x="3193299" y="2366603"/>
              <a:ext cx="3652097" cy="3054394"/>
              <a:chOff x="1039172" y="2246626"/>
              <a:chExt cx="4001610" cy="3289212"/>
            </a:xfrm>
          </p:grpSpPr>
          <p:grpSp>
            <p:nvGrpSpPr>
              <p:cNvPr id="4" name="Percent Chart" descr="Pie chart">
                <a:extLst>
                  <a:ext uri="{FF2B5EF4-FFF2-40B4-BE49-F238E27FC236}">
                    <a16:creationId xmlns:a16="http://schemas.microsoft.com/office/drawing/2014/main" id="{916CA8CD-0976-46B3-B252-4CAE9F1E8C64}"/>
                  </a:ext>
                </a:extLst>
              </p:cNvPr>
              <p:cNvGrpSpPr/>
              <p:nvPr/>
            </p:nvGrpSpPr>
            <p:grpSpPr>
              <a:xfrm>
                <a:off x="3902650" y="3891232"/>
                <a:ext cx="1138132" cy="1138169"/>
                <a:chOff x="4547093" y="1223945"/>
                <a:chExt cx="1645920" cy="1645973"/>
              </a:xfrm>
            </p:grpSpPr>
            <p:sp>
              <p:nvSpPr>
                <p:cNvPr id="6" name="Outer Oval">
                  <a:extLst>
                    <a:ext uri="{FF2B5EF4-FFF2-40B4-BE49-F238E27FC236}">
                      <a16:creationId xmlns:a16="http://schemas.microsoft.com/office/drawing/2014/main" id="{574278BD-B0E5-4642-ADEA-E8BDC6B19B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46290" y="1323168"/>
                  <a:ext cx="1447527" cy="1447527"/>
                </a:xfrm>
                <a:prstGeom prst="ellipse">
                  <a:avLst/>
                </a:prstGeom>
                <a:solidFill>
                  <a:schemeClr val="accent5"/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wrap="none" lIns="0" tIns="0" rIns="0" bIns="0"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6B141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aphicFrame>
              <p:nvGraphicFramePr>
                <p:cNvPr id="7" name="Excel Chart">
                  <a:extLst>
                    <a:ext uri="{FF2B5EF4-FFF2-40B4-BE49-F238E27FC236}">
                      <a16:creationId xmlns:a16="http://schemas.microsoft.com/office/drawing/2014/main" id="{174E5981-DA50-4DD0-A4D7-D74B8A456869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6691721"/>
                    </p:ext>
                  </p:extLst>
                </p:nvPr>
              </p:nvGraphicFramePr>
              <p:xfrm>
                <a:off x="4547093" y="1223945"/>
                <a:ext cx="1645920" cy="1645973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8" name="dots">
                  <a:extLst>
                    <a:ext uri="{FF2B5EF4-FFF2-40B4-BE49-F238E27FC236}">
                      <a16:creationId xmlns:a16="http://schemas.microsoft.com/office/drawing/2014/main" id="{AC38E797-18B2-4CB0-B9F0-8925DB74EEC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783558" y="1460436"/>
                  <a:ext cx="1172990" cy="1172990"/>
                </a:xfrm>
                <a:prstGeom prst="ellipse">
                  <a:avLst/>
                </a:prstGeom>
                <a:noFill/>
                <a:ln w="28575" cap="rnd" cmpd="sng" algn="ctr">
                  <a:solidFill>
                    <a:schemeClr val="tx1">
                      <a:alpha val="68000"/>
                    </a:schemeClr>
                  </a:solidFill>
                  <a:prstDash val="sysDot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aphicFrame>
            <p:nvGraphicFramePr>
              <p:cNvPr id="9" name="Chart 8" descr="Line chart">
                <a:extLst>
                  <a:ext uri="{FF2B5EF4-FFF2-40B4-BE49-F238E27FC236}">
                    <a16:creationId xmlns:a16="http://schemas.microsoft.com/office/drawing/2014/main" id="{56925FAA-65A9-45BA-A549-D415C2A5BDE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678972353"/>
                  </p:ext>
                </p:extLst>
              </p:nvPr>
            </p:nvGraphicFramePr>
            <p:xfrm>
              <a:off x="1132860" y="2246626"/>
              <a:ext cx="3338859" cy="328921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0" name="Freeform 127" descr="Computer monitor outline">
                <a:extLst>
                  <a:ext uri="{FF2B5EF4-FFF2-40B4-BE49-F238E27FC236}">
                    <a16:creationId xmlns:a16="http://schemas.microsoft.com/office/drawing/2014/main" id="{73C80CE1-9B5E-4CAE-AA95-032A75EB674D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1039172" y="3705069"/>
                <a:ext cx="2326273" cy="1830769"/>
              </a:xfrm>
              <a:custGeom>
                <a:avLst/>
                <a:gdLst>
                  <a:gd name="connsiteX0" fmla="*/ 427036 w 1971675"/>
                  <a:gd name="connsiteY0" fmla="*/ 1374775 h 1409700"/>
                  <a:gd name="connsiteX1" fmla="*/ 1544636 w 1971675"/>
                  <a:gd name="connsiteY1" fmla="*/ 1374775 h 1409700"/>
                  <a:gd name="connsiteX2" fmla="*/ 1544636 w 1971675"/>
                  <a:gd name="connsiteY2" fmla="*/ 1409700 h 1409700"/>
                  <a:gd name="connsiteX3" fmla="*/ 427036 w 1971675"/>
                  <a:gd name="connsiteY3" fmla="*/ 1409700 h 1409700"/>
                  <a:gd name="connsiteX4" fmla="*/ 104775 w 1971675"/>
                  <a:gd name="connsiteY4" fmla="*/ 104775 h 1409700"/>
                  <a:gd name="connsiteX5" fmla="*/ 104775 w 1971675"/>
                  <a:gd name="connsiteY5" fmla="*/ 1028700 h 1409700"/>
                  <a:gd name="connsiteX6" fmla="*/ 761999 w 1971675"/>
                  <a:gd name="connsiteY6" fmla="*/ 1028700 h 1409700"/>
                  <a:gd name="connsiteX7" fmla="*/ 1198562 w 1971675"/>
                  <a:gd name="connsiteY7" fmla="*/ 1028700 h 1409700"/>
                  <a:gd name="connsiteX8" fmla="*/ 1879600 w 1971675"/>
                  <a:gd name="connsiteY8" fmla="*/ 1028700 h 1409700"/>
                  <a:gd name="connsiteX9" fmla="*/ 1879600 w 1971675"/>
                  <a:gd name="connsiteY9" fmla="*/ 104775 h 1409700"/>
                  <a:gd name="connsiteX10" fmla="*/ 985837 w 1971675"/>
                  <a:gd name="connsiteY10" fmla="*/ 23812 h 1409700"/>
                  <a:gd name="connsiteX11" fmla="*/ 957262 w 1971675"/>
                  <a:gd name="connsiteY11" fmla="*/ 46831 h 1409700"/>
                  <a:gd name="connsiteX12" fmla="*/ 985837 w 1971675"/>
                  <a:gd name="connsiteY12" fmla="*/ 69850 h 1409700"/>
                  <a:gd name="connsiteX13" fmla="*/ 1014412 w 1971675"/>
                  <a:gd name="connsiteY13" fmla="*/ 46831 h 1409700"/>
                  <a:gd name="connsiteX14" fmla="*/ 985837 w 1971675"/>
                  <a:gd name="connsiteY14" fmla="*/ 23812 h 1409700"/>
                  <a:gd name="connsiteX15" fmla="*/ 103772 w 1971675"/>
                  <a:gd name="connsiteY15" fmla="*/ 0 h 1409700"/>
                  <a:gd name="connsiteX16" fmla="*/ 1856372 w 1971675"/>
                  <a:gd name="connsiteY16" fmla="*/ 0 h 1409700"/>
                  <a:gd name="connsiteX17" fmla="*/ 1971675 w 1971675"/>
                  <a:gd name="connsiteY17" fmla="*/ 103909 h 1409700"/>
                  <a:gd name="connsiteX18" fmla="*/ 1971675 w 1971675"/>
                  <a:gd name="connsiteY18" fmla="*/ 1027546 h 1409700"/>
                  <a:gd name="connsiteX19" fmla="*/ 1856372 w 1971675"/>
                  <a:gd name="connsiteY19" fmla="*/ 1143000 h 1409700"/>
                  <a:gd name="connsiteX20" fmla="*/ 1277877 w 1971675"/>
                  <a:gd name="connsiteY20" fmla="*/ 1143000 h 1409700"/>
                  <a:gd name="connsiteX21" fmla="*/ 1198562 w 1971675"/>
                  <a:gd name="connsiteY21" fmla="*/ 1143000 h 1409700"/>
                  <a:gd name="connsiteX22" fmla="*/ 1198562 w 1971675"/>
                  <a:gd name="connsiteY22" fmla="*/ 1212850 h 1409700"/>
                  <a:gd name="connsiteX23" fmla="*/ 1198562 w 1971675"/>
                  <a:gd name="connsiteY23" fmla="*/ 1258887 h 1409700"/>
                  <a:gd name="connsiteX24" fmla="*/ 1452561 w 1971675"/>
                  <a:gd name="connsiteY24" fmla="*/ 1258887 h 1409700"/>
                  <a:gd name="connsiteX25" fmla="*/ 1544636 w 1971675"/>
                  <a:gd name="connsiteY25" fmla="*/ 1374774 h 1409700"/>
                  <a:gd name="connsiteX26" fmla="*/ 427036 w 1971675"/>
                  <a:gd name="connsiteY26" fmla="*/ 1374774 h 1409700"/>
                  <a:gd name="connsiteX27" fmla="*/ 519111 w 1971675"/>
                  <a:gd name="connsiteY27" fmla="*/ 1258887 h 1409700"/>
                  <a:gd name="connsiteX28" fmla="*/ 761999 w 1971675"/>
                  <a:gd name="connsiteY28" fmla="*/ 1258887 h 1409700"/>
                  <a:gd name="connsiteX29" fmla="*/ 761999 w 1971675"/>
                  <a:gd name="connsiteY29" fmla="*/ 1212850 h 1409700"/>
                  <a:gd name="connsiteX30" fmla="*/ 761999 w 1971675"/>
                  <a:gd name="connsiteY30" fmla="*/ 1143000 h 1409700"/>
                  <a:gd name="connsiteX31" fmla="*/ 673281 w 1971675"/>
                  <a:gd name="connsiteY31" fmla="*/ 1143000 h 1409700"/>
                  <a:gd name="connsiteX32" fmla="*/ 103772 w 1971675"/>
                  <a:gd name="connsiteY32" fmla="*/ 1143000 h 1409700"/>
                  <a:gd name="connsiteX33" fmla="*/ 0 w 1971675"/>
                  <a:gd name="connsiteY33" fmla="*/ 1027546 h 1409700"/>
                  <a:gd name="connsiteX34" fmla="*/ 0 w 1971675"/>
                  <a:gd name="connsiteY34" fmla="*/ 103909 h 1409700"/>
                  <a:gd name="connsiteX35" fmla="*/ 103772 w 1971675"/>
                  <a:gd name="connsiteY35" fmla="*/ 0 h 140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971675" h="1409700">
                    <a:moveTo>
                      <a:pt x="427036" y="1374775"/>
                    </a:moveTo>
                    <a:lnTo>
                      <a:pt x="1544636" y="1374775"/>
                    </a:lnTo>
                    <a:lnTo>
                      <a:pt x="1544636" y="1409700"/>
                    </a:lnTo>
                    <a:lnTo>
                      <a:pt x="427036" y="1409700"/>
                    </a:lnTo>
                    <a:close/>
                    <a:moveTo>
                      <a:pt x="104775" y="104775"/>
                    </a:moveTo>
                    <a:lnTo>
                      <a:pt x="104775" y="1028700"/>
                    </a:lnTo>
                    <a:lnTo>
                      <a:pt x="761999" y="1028700"/>
                    </a:lnTo>
                    <a:lnTo>
                      <a:pt x="1198562" y="1028700"/>
                    </a:lnTo>
                    <a:lnTo>
                      <a:pt x="1879600" y="1028700"/>
                    </a:lnTo>
                    <a:lnTo>
                      <a:pt x="1879600" y="104775"/>
                    </a:lnTo>
                    <a:close/>
                    <a:moveTo>
                      <a:pt x="985837" y="23812"/>
                    </a:moveTo>
                    <a:cubicBezTo>
                      <a:pt x="970055" y="23812"/>
                      <a:pt x="957262" y="34118"/>
                      <a:pt x="957262" y="46831"/>
                    </a:cubicBezTo>
                    <a:cubicBezTo>
                      <a:pt x="957262" y="59544"/>
                      <a:pt x="970055" y="69850"/>
                      <a:pt x="985837" y="69850"/>
                    </a:cubicBezTo>
                    <a:cubicBezTo>
                      <a:pt x="1001619" y="69850"/>
                      <a:pt x="1014412" y="59544"/>
                      <a:pt x="1014412" y="46831"/>
                    </a:cubicBezTo>
                    <a:cubicBezTo>
                      <a:pt x="1014412" y="34118"/>
                      <a:pt x="1001619" y="23812"/>
                      <a:pt x="985837" y="23812"/>
                    </a:cubicBezTo>
                    <a:close/>
                    <a:moveTo>
                      <a:pt x="103772" y="0"/>
                    </a:moveTo>
                    <a:cubicBezTo>
                      <a:pt x="1856372" y="0"/>
                      <a:pt x="1856372" y="0"/>
                      <a:pt x="1856372" y="0"/>
                    </a:cubicBezTo>
                    <a:cubicBezTo>
                      <a:pt x="1925554" y="0"/>
                      <a:pt x="1971675" y="46182"/>
                      <a:pt x="1971675" y="103909"/>
                    </a:cubicBezTo>
                    <a:lnTo>
                      <a:pt x="1971675" y="1027546"/>
                    </a:lnTo>
                    <a:cubicBezTo>
                      <a:pt x="1971675" y="1085273"/>
                      <a:pt x="1925554" y="1143000"/>
                      <a:pt x="1856372" y="1143000"/>
                    </a:cubicBezTo>
                    <a:cubicBezTo>
                      <a:pt x="1637297" y="1143000"/>
                      <a:pt x="1445606" y="1143000"/>
                      <a:pt x="1277877" y="1143000"/>
                    </a:cubicBezTo>
                    <a:lnTo>
                      <a:pt x="1198562" y="1143000"/>
                    </a:lnTo>
                    <a:lnTo>
                      <a:pt x="1198562" y="1212850"/>
                    </a:lnTo>
                    <a:lnTo>
                      <a:pt x="1198562" y="1258887"/>
                    </a:lnTo>
                    <a:lnTo>
                      <a:pt x="1452561" y="1258887"/>
                    </a:lnTo>
                    <a:lnTo>
                      <a:pt x="1544636" y="1374774"/>
                    </a:lnTo>
                    <a:lnTo>
                      <a:pt x="427036" y="1374774"/>
                    </a:lnTo>
                    <a:lnTo>
                      <a:pt x="519111" y="1258887"/>
                    </a:lnTo>
                    <a:lnTo>
                      <a:pt x="761999" y="1258887"/>
                    </a:lnTo>
                    <a:lnTo>
                      <a:pt x="761999" y="1212850"/>
                    </a:lnTo>
                    <a:lnTo>
                      <a:pt x="761999" y="1143000"/>
                    </a:lnTo>
                    <a:lnTo>
                      <a:pt x="673281" y="1143000"/>
                    </a:lnTo>
                    <a:cubicBezTo>
                      <a:pt x="103772" y="1143000"/>
                      <a:pt x="103772" y="1143000"/>
                      <a:pt x="103772" y="1143000"/>
                    </a:cubicBezTo>
                    <a:cubicBezTo>
                      <a:pt x="46121" y="1143000"/>
                      <a:pt x="0" y="1085273"/>
                      <a:pt x="0" y="1027546"/>
                    </a:cubicBezTo>
                    <a:cubicBezTo>
                      <a:pt x="0" y="103909"/>
                      <a:pt x="0" y="103909"/>
                      <a:pt x="0" y="103909"/>
                    </a:cubicBezTo>
                    <a:cubicBezTo>
                      <a:pt x="0" y="46182"/>
                      <a:pt x="46121" y="0"/>
                      <a:pt x="103772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26D38AE-2BF9-4300-A3BF-44FABFC26DF8}"/>
                </a:ext>
              </a:extLst>
            </p:cNvPr>
            <p:cNvGrpSpPr/>
            <p:nvPr/>
          </p:nvGrpSpPr>
          <p:grpSpPr>
            <a:xfrm>
              <a:off x="2006014" y="3541027"/>
              <a:ext cx="1201472" cy="1762460"/>
              <a:chOff x="1060350" y="3500452"/>
              <a:chExt cx="1201472" cy="1762460"/>
            </a:xfrm>
          </p:grpSpPr>
          <p:sp>
            <p:nvSpPr>
              <p:cNvPr id="39" name="Rectangle: Top Corners Snipped 38">
                <a:extLst>
                  <a:ext uri="{FF2B5EF4-FFF2-40B4-BE49-F238E27FC236}">
                    <a16:creationId xmlns:a16="http://schemas.microsoft.com/office/drawing/2014/main" id="{0B5EB4DD-E0CA-461B-A5F6-739DE95C38C5}"/>
                  </a:ext>
                </a:extLst>
              </p:cNvPr>
              <p:cNvSpPr/>
              <p:nvPr/>
            </p:nvSpPr>
            <p:spPr>
              <a:xfrm rot="5400000">
                <a:off x="1029788" y="3924302"/>
                <a:ext cx="1549668" cy="914400"/>
              </a:xfrm>
              <a:prstGeom prst="snip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0">
                    <a:schemeClr val="accent3">
                      <a:tint val="66000"/>
                      <a:satMod val="16000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2585187-EA95-404A-85F3-8858D2FF2D88}"/>
                  </a:ext>
                </a:extLst>
              </p:cNvPr>
              <p:cNvGrpSpPr/>
              <p:nvPr/>
            </p:nvGrpSpPr>
            <p:grpSpPr>
              <a:xfrm>
                <a:off x="1060350" y="3500452"/>
                <a:ext cx="914400" cy="1762460"/>
                <a:chOff x="1351601" y="3713491"/>
                <a:chExt cx="914400" cy="1762460"/>
              </a:xfrm>
            </p:grpSpPr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BAFD2A03-B4BA-455D-BE87-B84C79588B9E}"/>
                    </a:ext>
                  </a:extLst>
                </p:cNvPr>
                <p:cNvSpPr txBox="1"/>
                <p:nvPr/>
              </p:nvSpPr>
              <p:spPr>
                <a:xfrm>
                  <a:off x="1351601" y="4179058"/>
                  <a:ext cx="914400" cy="365760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square" lIns="0" rIns="0" rtlCol="0" anchor="ctr" anchorCtr="0">
                  <a:noAutofit/>
                </a:bodyPr>
                <a:lstStyle/>
                <a:p>
                  <a:pPr algn="ctr"/>
                  <a:r>
                    <a:rPr lang="en-US" sz="1200" spc="30" dirty="0">
                      <a:gradFill>
                        <a:gsLst>
                          <a:gs pos="18000">
                            <a:schemeClr val="tx1"/>
                          </a:gs>
                          <a:gs pos="36000">
                            <a:schemeClr val="tx1"/>
                          </a:gs>
                        </a:gsLst>
                        <a:lin ang="5400000" scaled="1"/>
                      </a:gradFill>
                    </a:rPr>
                    <a:t>P</a:t>
                  </a:r>
                  <a:r>
                    <a:rPr lang="en-US" altLang="zh-CN" sz="1200" spc="30" dirty="0">
                      <a:gradFill>
                        <a:gsLst>
                          <a:gs pos="18000">
                            <a:schemeClr val="tx1"/>
                          </a:gs>
                          <a:gs pos="36000">
                            <a:schemeClr val="tx1"/>
                          </a:gs>
                        </a:gsLst>
                        <a:lin ang="5400000" scaled="1"/>
                      </a:gradFill>
                    </a:rPr>
                    <a:t>redictor 2</a:t>
                  </a:r>
                  <a:endParaRPr lang="en-US" sz="1200" spc="30" dirty="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7D09FC8-F2E6-4E71-A6D6-82D49DECBA4A}"/>
                    </a:ext>
                  </a:extLst>
                </p:cNvPr>
                <p:cNvSpPr txBox="1"/>
                <p:nvPr/>
              </p:nvSpPr>
              <p:spPr>
                <a:xfrm>
                  <a:off x="1351601" y="3713491"/>
                  <a:ext cx="914400" cy="365760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square" lIns="0" rIns="0" rtlCol="0" anchor="ctr" anchorCtr="0">
                  <a:noAutofit/>
                </a:bodyPr>
                <a:lstStyle/>
                <a:p>
                  <a:pPr algn="ctr"/>
                  <a:r>
                    <a:rPr lang="en-US" sz="1200" spc="30" dirty="0">
                      <a:gradFill>
                        <a:gsLst>
                          <a:gs pos="18000">
                            <a:schemeClr val="tx1"/>
                          </a:gs>
                          <a:gs pos="36000">
                            <a:schemeClr val="tx1"/>
                          </a:gs>
                        </a:gsLst>
                        <a:lin ang="5400000" scaled="1"/>
                      </a:gradFill>
                    </a:rPr>
                    <a:t>P</a:t>
                  </a:r>
                  <a:r>
                    <a:rPr lang="en-US" altLang="zh-CN" sz="1200" spc="30" dirty="0">
                      <a:gradFill>
                        <a:gsLst>
                          <a:gs pos="18000">
                            <a:schemeClr val="tx1"/>
                          </a:gs>
                          <a:gs pos="36000">
                            <a:schemeClr val="tx1"/>
                          </a:gs>
                        </a:gsLst>
                        <a:lin ang="5400000" scaled="1"/>
                      </a:gradFill>
                    </a:rPr>
                    <a:t>redictor 1</a:t>
                  </a:r>
                  <a:endParaRPr lang="en-US" sz="1200" spc="30" dirty="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F77A32C-DC79-43FB-85B6-2A02296A59FF}"/>
                    </a:ext>
                  </a:extLst>
                </p:cNvPr>
                <p:cNvSpPr txBox="1"/>
                <p:nvPr/>
              </p:nvSpPr>
              <p:spPr>
                <a:xfrm>
                  <a:off x="1351601" y="4644625"/>
                  <a:ext cx="914400" cy="365760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square" lIns="0" rIns="0" rtlCol="0" anchor="ctr" anchorCtr="0">
                  <a:noAutofit/>
                </a:bodyPr>
                <a:lstStyle/>
                <a:p>
                  <a:pPr algn="ctr"/>
                  <a:r>
                    <a:rPr lang="en-US" sz="1200" spc="30" dirty="0">
                      <a:gradFill>
                        <a:gsLst>
                          <a:gs pos="18000">
                            <a:schemeClr val="tx1"/>
                          </a:gs>
                          <a:gs pos="36000">
                            <a:schemeClr val="tx1"/>
                          </a:gs>
                        </a:gsLst>
                        <a:lin ang="5400000" scaled="1"/>
                      </a:gradFill>
                    </a:rPr>
                    <a:t>P</a:t>
                  </a:r>
                  <a:r>
                    <a:rPr lang="en-US" altLang="zh-CN" sz="1200" spc="30" dirty="0">
                      <a:gradFill>
                        <a:gsLst>
                          <a:gs pos="18000">
                            <a:schemeClr val="tx1"/>
                          </a:gs>
                          <a:gs pos="36000">
                            <a:schemeClr val="tx1"/>
                          </a:gs>
                        </a:gsLst>
                        <a:lin ang="5400000" scaled="1"/>
                      </a:gradFill>
                    </a:rPr>
                    <a:t>redictor 3</a:t>
                  </a:r>
                  <a:endParaRPr lang="en-US" sz="1200" spc="30" dirty="0">
                    <a:gradFill>
                      <a:gsLst>
                        <a:gs pos="18000">
                          <a:schemeClr val="tx1"/>
                        </a:gs>
                        <a:gs pos="36000">
                          <a:schemeClr val="tx1"/>
                        </a:gs>
                      </a:gsLst>
                      <a:lin ang="5400000" scaled="1"/>
                    </a:gradFill>
                  </a:endParaRP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489397B-7CD8-412C-BC62-22EC9870E518}"/>
                    </a:ext>
                  </a:extLst>
                </p:cNvPr>
                <p:cNvSpPr txBox="1"/>
                <p:nvPr/>
              </p:nvSpPr>
              <p:spPr>
                <a:xfrm>
                  <a:off x="1351601" y="5110191"/>
                  <a:ext cx="914400" cy="365760"/>
                </a:xfrm>
                <a:prstGeom prst="rect">
                  <a:avLst/>
                </a:prstGeom>
                <a:solidFill>
                  <a:schemeClr val="accent3"/>
                </a:solidFill>
              </p:spPr>
              <p:txBody>
                <a:bodyPr wrap="square" lIns="0" rIns="0" rtlCol="0" anchor="ctr" anchorCtr="0">
                  <a:noAutofit/>
                </a:bodyPr>
                <a:lstStyle/>
                <a:p>
                  <a:pPr algn="ctr"/>
                  <a:r>
                    <a:rPr lang="en-US" sz="1200" spc="30" dirty="0">
                      <a:gradFill>
                        <a:gsLst>
                          <a:gs pos="18000">
                            <a:schemeClr val="tx1"/>
                          </a:gs>
                          <a:gs pos="36000">
                            <a:schemeClr val="tx1"/>
                          </a:gs>
                        </a:gsLst>
                        <a:lin ang="5400000" scaled="1"/>
                      </a:gradFill>
                    </a:rPr>
                    <a:t>…</a:t>
                  </a:r>
                </a:p>
              </p:txBody>
            </p:sp>
          </p:grpSp>
        </p:grp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C37740E9-E3E0-4734-9041-EB11ACB09EC6}"/>
              </a:ext>
            </a:extLst>
          </p:cNvPr>
          <p:cNvSpPr/>
          <p:nvPr/>
        </p:nvSpPr>
        <p:spPr>
          <a:xfrm>
            <a:off x="848411" y="1927801"/>
            <a:ext cx="5247589" cy="90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Explore the relationships between maternal risk level and medical parameters,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then train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classification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models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40538B4-5D02-408B-AFE2-46B1B72A844B}"/>
              </a:ext>
            </a:extLst>
          </p:cNvPr>
          <p:cNvSpPr/>
          <p:nvPr/>
        </p:nvSpPr>
        <p:spPr>
          <a:xfrm>
            <a:off x="6454390" y="1927801"/>
            <a:ext cx="5162084" cy="9016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Classify pregnant women into the maternal risk levels with </a:t>
            </a:r>
            <a:r>
              <a:rPr lang="en-US" altLang="zh-CN" dirty="0">
                <a:solidFill>
                  <a:schemeClr val="tx1"/>
                </a:solidFill>
              </a:rPr>
              <a:t>medical </a:t>
            </a:r>
            <a:r>
              <a:rPr lang="en-US" altLang="en-US" dirty="0">
                <a:solidFill>
                  <a:schemeClr val="tx1"/>
                </a:solidFill>
              </a:rPr>
              <a:t>risk factors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19C9003-7AFD-4E58-8AAE-7D206EE5093D}"/>
              </a:ext>
            </a:extLst>
          </p:cNvPr>
          <p:cNvSpPr/>
          <p:nvPr/>
        </p:nvSpPr>
        <p:spPr>
          <a:xfrm rot="5400000">
            <a:off x="6023384" y="4316939"/>
            <a:ext cx="569952" cy="503793"/>
          </a:xfrm>
          <a:prstGeom prst="triangl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Pentagon 46">
            <a:extLst>
              <a:ext uri="{FF2B5EF4-FFF2-40B4-BE49-F238E27FC236}">
                <a16:creationId xmlns:a16="http://schemas.microsoft.com/office/drawing/2014/main" id="{0AE89110-5871-4F17-AA98-F175120DFEAE}"/>
              </a:ext>
            </a:extLst>
          </p:cNvPr>
          <p:cNvSpPr/>
          <p:nvPr/>
        </p:nvSpPr>
        <p:spPr>
          <a:xfrm rot="5400000">
            <a:off x="8561286" y="3111533"/>
            <a:ext cx="1077931" cy="2290441"/>
          </a:xfrm>
          <a:prstGeom prst="homePlate">
            <a:avLst>
              <a:gd name="adj" fmla="val 79888"/>
            </a:avLst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0C458F-0FB3-4EBA-9857-05EA1A3A777E}"/>
              </a:ext>
            </a:extLst>
          </p:cNvPr>
          <p:cNvSpPr/>
          <p:nvPr/>
        </p:nvSpPr>
        <p:spPr>
          <a:xfrm>
            <a:off x="7424482" y="3614340"/>
            <a:ext cx="1072344" cy="26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Low risk?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18DFFD0-0054-40A3-89EE-9159CA7ACD38}"/>
              </a:ext>
            </a:extLst>
          </p:cNvPr>
          <p:cNvSpPr/>
          <p:nvPr/>
        </p:nvSpPr>
        <p:spPr>
          <a:xfrm>
            <a:off x="8608626" y="3614340"/>
            <a:ext cx="1072344" cy="26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Mid risk?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69B5BD8-8F2B-4E10-B19B-080123FB3F79}"/>
              </a:ext>
            </a:extLst>
          </p:cNvPr>
          <p:cNvSpPr/>
          <p:nvPr/>
        </p:nvSpPr>
        <p:spPr>
          <a:xfrm>
            <a:off x="9768119" y="3609537"/>
            <a:ext cx="1072344" cy="266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High risk?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11E399-E053-49E8-B1E7-EE98208388D0}"/>
              </a:ext>
            </a:extLst>
          </p:cNvPr>
          <p:cNvGrpSpPr/>
          <p:nvPr/>
        </p:nvGrpSpPr>
        <p:grpSpPr>
          <a:xfrm>
            <a:off x="6965070" y="4431244"/>
            <a:ext cx="3941762" cy="786118"/>
            <a:chOff x="6858567" y="4630864"/>
            <a:chExt cx="3941762" cy="78611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A30A-9091-4EEC-850F-537CB76D5B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8025" y="4790468"/>
              <a:ext cx="274320" cy="626514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9D03CE-198B-476E-866A-E7AEE6CA53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58296" y="4790468"/>
              <a:ext cx="274320" cy="626514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3200B1-9347-44B9-85BC-CA48CAC131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58567" y="4790468"/>
              <a:ext cx="274320" cy="626514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B21E581-5B25-4B1D-9747-ABF517A6B2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57483" y="4790468"/>
              <a:ext cx="274320" cy="626514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D8E528F-F946-4677-9D94-68DC9BE803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57754" y="4790468"/>
              <a:ext cx="274320" cy="626514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3A3FABB-5F3D-46D2-8951-229BA8A248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857212" y="4630864"/>
              <a:ext cx="344204" cy="786118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3A2AC27-8F41-4059-AB2C-CE4DD21ED8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26554" y="4770226"/>
              <a:ext cx="274320" cy="626514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E6121AD-F18F-4753-9CC6-C9C76A72E3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26825" y="4770226"/>
              <a:ext cx="274320" cy="626514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D64127B-8B45-43B1-80D2-E6895726B1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526009" y="4770226"/>
              <a:ext cx="274320" cy="626514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40AEB31C-8514-4190-86F8-B3C8C313561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126283" y="4770226"/>
              <a:ext cx="274320" cy="626514"/>
            </a:xfrm>
            <a:custGeom>
              <a:avLst/>
              <a:gdLst>
                <a:gd name="connsiteX0" fmla="*/ 330610 w 1279418"/>
                <a:gd name="connsiteY0" fmla="*/ 630871 h 2843630"/>
                <a:gd name="connsiteX1" fmla="*/ 950643 w 1279418"/>
                <a:gd name="connsiteY1" fmla="*/ 630871 h 2843630"/>
                <a:gd name="connsiteX2" fmla="*/ 1115094 w 1279418"/>
                <a:gd name="connsiteY2" fmla="*/ 739877 h 2843630"/>
                <a:gd name="connsiteX3" fmla="*/ 1118085 w 1279418"/>
                <a:gd name="connsiteY3" fmla="*/ 754690 h 2843630"/>
                <a:gd name="connsiteX4" fmla="*/ 1127860 w 1279418"/>
                <a:gd name="connsiteY4" fmla="*/ 779369 h 2843630"/>
                <a:gd name="connsiteX5" fmla="*/ 1277697 w 1279418"/>
                <a:gd name="connsiteY5" fmla="*/ 1612696 h 2843630"/>
                <a:gd name="connsiteX6" fmla="*/ 1190578 w 1279418"/>
                <a:gd name="connsiteY6" fmla="*/ 1738012 h 2843630"/>
                <a:gd name="connsiteX7" fmla="*/ 1065262 w 1279418"/>
                <a:gd name="connsiteY7" fmla="*/ 1650893 h 2843630"/>
                <a:gd name="connsiteX8" fmla="*/ 946038 w 1279418"/>
                <a:gd name="connsiteY8" fmla="*/ 987825 h 2843630"/>
                <a:gd name="connsiteX9" fmla="*/ 942594 w 1279418"/>
                <a:gd name="connsiteY9" fmla="*/ 987825 h 2843630"/>
                <a:gd name="connsiteX10" fmla="*/ 942594 w 1279418"/>
                <a:gd name="connsiteY10" fmla="*/ 1501242 h 2843630"/>
                <a:gd name="connsiteX11" fmla="*/ 942594 w 1279418"/>
                <a:gd name="connsiteY11" fmla="*/ 1845442 h 2843630"/>
                <a:gd name="connsiteX12" fmla="*/ 942594 w 1279418"/>
                <a:gd name="connsiteY12" fmla="*/ 2722978 h 2843630"/>
                <a:gd name="connsiteX13" fmla="*/ 821942 w 1279418"/>
                <a:gd name="connsiteY13" fmla="*/ 2843630 h 2843630"/>
                <a:gd name="connsiteX14" fmla="*/ 816225 w 1279418"/>
                <a:gd name="connsiteY14" fmla="*/ 2843630 h 2843630"/>
                <a:gd name="connsiteX15" fmla="*/ 695573 w 1279418"/>
                <a:gd name="connsiteY15" fmla="*/ 2722978 h 2843630"/>
                <a:gd name="connsiteX16" fmla="*/ 695573 w 1279418"/>
                <a:gd name="connsiteY16" fmla="*/ 1845442 h 2843630"/>
                <a:gd name="connsiteX17" fmla="*/ 584764 w 1279418"/>
                <a:gd name="connsiteY17" fmla="*/ 1845442 h 2843630"/>
                <a:gd name="connsiteX18" fmla="*/ 584764 w 1279418"/>
                <a:gd name="connsiteY18" fmla="*/ 2722978 h 2843630"/>
                <a:gd name="connsiteX19" fmla="*/ 464112 w 1279418"/>
                <a:gd name="connsiteY19" fmla="*/ 2843630 h 2843630"/>
                <a:gd name="connsiteX20" fmla="*/ 458395 w 1279418"/>
                <a:gd name="connsiteY20" fmla="*/ 2843630 h 2843630"/>
                <a:gd name="connsiteX21" fmla="*/ 337743 w 1279418"/>
                <a:gd name="connsiteY21" fmla="*/ 2722978 h 2843630"/>
                <a:gd name="connsiteX22" fmla="*/ 337743 w 1279418"/>
                <a:gd name="connsiteY22" fmla="*/ 1845442 h 2843630"/>
                <a:gd name="connsiteX23" fmla="*/ 337743 w 1279418"/>
                <a:gd name="connsiteY23" fmla="*/ 1845442 h 2843630"/>
                <a:gd name="connsiteX24" fmla="*/ 337743 w 1279418"/>
                <a:gd name="connsiteY24" fmla="*/ 987825 h 2843630"/>
                <a:gd name="connsiteX25" fmla="*/ 333380 w 1279418"/>
                <a:gd name="connsiteY25" fmla="*/ 987825 h 2843630"/>
                <a:gd name="connsiteX26" fmla="*/ 214156 w 1279418"/>
                <a:gd name="connsiteY26" fmla="*/ 1650893 h 2843630"/>
                <a:gd name="connsiteX27" fmla="*/ 88840 w 1279418"/>
                <a:gd name="connsiteY27" fmla="*/ 1738012 h 2843630"/>
                <a:gd name="connsiteX28" fmla="*/ 1721 w 1279418"/>
                <a:gd name="connsiteY28" fmla="*/ 1612696 h 2843630"/>
                <a:gd name="connsiteX29" fmla="*/ 151558 w 1279418"/>
                <a:gd name="connsiteY29" fmla="*/ 779369 h 2843630"/>
                <a:gd name="connsiteX30" fmla="*/ 165076 w 1279418"/>
                <a:gd name="connsiteY30" fmla="*/ 745240 h 2843630"/>
                <a:gd name="connsiteX31" fmla="*/ 166159 w 1279418"/>
                <a:gd name="connsiteY31" fmla="*/ 739877 h 2843630"/>
                <a:gd name="connsiteX32" fmla="*/ 330610 w 1279418"/>
                <a:gd name="connsiteY32" fmla="*/ 630871 h 2843630"/>
                <a:gd name="connsiteX33" fmla="*/ 631229 w 1279418"/>
                <a:gd name="connsiteY33" fmla="*/ 0 h 2843630"/>
                <a:gd name="connsiteX34" fmla="*/ 930644 w 1279418"/>
                <a:gd name="connsiteY34" fmla="*/ 299414 h 2843630"/>
                <a:gd name="connsiteX35" fmla="*/ 631229 w 1279418"/>
                <a:gd name="connsiteY35" fmla="*/ 598828 h 2843630"/>
                <a:gd name="connsiteX36" fmla="*/ 331814 w 1279418"/>
                <a:gd name="connsiteY36" fmla="*/ 299414 h 2843630"/>
                <a:gd name="connsiteX37" fmla="*/ 631229 w 1279418"/>
                <a:gd name="connsiteY37" fmla="*/ 0 h 284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79418" h="2843630">
                  <a:moveTo>
                    <a:pt x="330610" y="630871"/>
                  </a:moveTo>
                  <a:lnTo>
                    <a:pt x="950643" y="630871"/>
                  </a:lnTo>
                  <a:cubicBezTo>
                    <a:pt x="1024571" y="630871"/>
                    <a:pt x="1088000" y="675819"/>
                    <a:pt x="1115094" y="739877"/>
                  </a:cubicBezTo>
                  <a:lnTo>
                    <a:pt x="1118085" y="754690"/>
                  </a:lnTo>
                  <a:lnTo>
                    <a:pt x="1127860" y="779369"/>
                  </a:lnTo>
                  <a:lnTo>
                    <a:pt x="1277697" y="1612696"/>
                  </a:lnTo>
                  <a:cubicBezTo>
                    <a:pt x="1288245" y="1671358"/>
                    <a:pt x="1249241" y="1727464"/>
                    <a:pt x="1190578" y="1738012"/>
                  </a:cubicBezTo>
                  <a:cubicBezTo>
                    <a:pt x="1131916" y="1748560"/>
                    <a:pt x="1075810" y="1709555"/>
                    <a:pt x="1065262" y="1650893"/>
                  </a:cubicBezTo>
                  <a:lnTo>
                    <a:pt x="946038" y="987825"/>
                  </a:lnTo>
                  <a:lnTo>
                    <a:pt x="942594" y="987825"/>
                  </a:lnTo>
                  <a:lnTo>
                    <a:pt x="942594" y="1501242"/>
                  </a:lnTo>
                  <a:lnTo>
                    <a:pt x="942594" y="1845442"/>
                  </a:lnTo>
                  <a:lnTo>
                    <a:pt x="942594" y="2722978"/>
                  </a:lnTo>
                  <a:cubicBezTo>
                    <a:pt x="942594" y="2789612"/>
                    <a:pt x="888576" y="2843630"/>
                    <a:pt x="821942" y="2843630"/>
                  </a:cubicBezTo>
                  <a:lnTo>
                    <a:pt x="816225" y="2843630"/>
                  </a:lnTo>
                  <a:cubicBezTo>
                    <a:pt x="749591" y="2843630"/>
                    <a:pt x="695573" y="2789612"/>
                    <a:pt x="695573" y="2722978"/>
                  </a:cubicBezTo>
                  <a:lnTo>
                    <a:pt x="695573" y="1845442"/>
                  </a:lnTo>
                  <a:lnTo>
                    <a:pt x="584764" y="1845442"/>
                  </a:lnTo>
                  <a:lnTo>
                    <a:pt x="584764" y="2722978"/>
                  </a:lnTo>
                  <a:cubicBezTo>
                    <a:pt x="584764" y="2789612"/>
                    <a:pt x="530746" y="2843630"/>
                    <a:pt x="464112" y="2843630"/>
                  </a:cubicBezTo>
                  <a:lnTo>
                    <a:pt x="458395" y="2843630"/>
                  </a:lnTo>
                  <a:cubicBezTo>
                    <a:pt x="391761" y="2843630"/>
                    <a:pt x="337743" y="2789612"/>
                    <a:pt x="337743" y="2722978"/>
                  </a:cubicBezTo>
                  <a:lnTo>
                    <a:pt x="337743" y="1845442"/>
                  </a:lnTo>
                  <a:lnTo>
                    <a:pt x="337743" y="1845442"/>
                  </a:lnTo>
                  <a:lnTo>
                    <a:pt x="337743" y="987825"/>
                  </a:lnTo>
                  <a:lnTo>
                    <a:pt x="333380" y="987825"/>
                  </a:lnTo>
                  <a:lnTo>
                    <a:pt x="214156" y="1650893"/>
                  </a:lnTo>
                  <a:cubicBezTo>
                    <a:pt x="203608" y="1709555"/>
                    <a:pt x="147502" y="1748560"/>
                    <a:pt x="88840" y="1738012"/>
                  </a:cubicBezTo>
                  <a:cubicBezTo>
                    <a:pt x="30177" y="1727464"/>
                    <a:pt x="-8827" y="1671358"/>
                    <a:pt x="1721" y="1612696"/>
                  </a:cubicBezTo>
                  <a:lnTo>
                    <a:pt x="151558" y="779369"/>
                  </a:lnTo>
                  <a:lnTo>
                    <a:pt x="165076" y="745240"/>
                  </a:lnTo>
                  <a:lnTo>
                    <a:pt x="166159" y="739877"/>
                  </a:lnTo>
                  <a:cubicBezTo>
                    <a:pt x="193253" y="675819"/>
                    <a:pt x="256682" y="630871"/>
                    <a:pt x="330610" y="630871"/>
                  </a:cubicBezTo>
                  <a:close/>
                  <a:moveTo>
                    <a:pt x="631229" y="0"/>
                  </a:moveTo>
                  <a:cubicBezTo>
                    <a:pt x="796591" y="0"/>
                    <a:pt x="930644" y="134052"/>
                    <a:pt x="930644" y="299414"/>
                  </a:cubicBezTo>
                  <a:cubicBezTo>
                    <a:pt x="930644" y="464776"/>
                    <a:pt x="796591" y="598828"/>
                    <a:pt x="631229" y="598828"/>
                  </a:cubicBezTo>
                  <a:cubicBezTo>
                    <a:pt x="465867" y="598828"/>
                    <a:pt x="331814" y="464776"/>
                    <a:pt x="331814" y="299414"/>
                  </a:cubicBezTo>
                  <a:cubicBezTo>
                    <a:pt x="331814" y="134052"/>
                    <a:pt x="465867" y="0"/>
                    <a:pt x="631229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3175">
              <a:noFill/>
              <a:round/>
              <a:headEnd/>
              <a:tailEnd/>
            </a:ln>
          </p:spPr>
          <p:txBody>
            <a:bodyPr vert="horz" wrap="square" lIns="93252" tIns="46627" rIns="93252" bIns="4662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38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1669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9E38B3-4686-8247-9625-49018D29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5301" y="1081067"/>
            <a:ext cx="9141397" cy="615553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B5905F-0451-4E88-8C5E-43EF2B997A71}"/>
              </a:ext>
            </a:extLst>
          </p:cNvPr>
          <p:cNvSpPr/>
          <p:nvPr/>
        </p:nvSpPr>
        <p:spPr>
          <a:xfrm>
            <a:off x="3142210" y="2241604"/>
            <a:ext cx="532015" cy="541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2F07F8-8467-4716-8822-04A4E13685D4}"/>
              </a:ext>
            </a:extLst>
          </p:cNvPr>
          <p:cNvSpPr/>
          <p:nvPr/>
        </p:nvSpPr>
        <p:spPr>
          <a:xfrm>
            <a:off x="3142209" y="3083053"/>
            <a:ext cx="532015" cy="541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4B5FE4-F48A-4755-927B-32DFE6050D86}"/>
              </a:ext>
            </a:extLst>
          </p:cNvPr>
          <p:cNvSpPr/>
          <p:nvPr/>
        </p:nvSpPr>
        <p:spPr>
          <a:xfrm>
            <a:off x="3142208" y="3928265"/>
            <a:ext cx="532015" cy="541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DE9C08-6472-42A9-87D7-15946490BD66}"/>
              </a:ext>
            </a:extLst>
          </p:cNvPr>
          <p:cNvSpPr/>
          <p:nvPr/>
        </p:nvSpPr>
        <p:spPr>
          <a:xfrm>
            <a:off x="3142207" y="4770109"/>
            <a:ext cx="532015" cy="541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2DEBB0-A50D-4610-9174-52F41F07324E}"/>
              </a:ext>
            </a:extLst>
          </p:cNvPr>
          <p:cNvSpPr/>
          <p:nvPr/>
        </p:nvSpPr>
        <p:spPr>
          <a:xfrm>
            <a:off x="4125882" y="2241604"/>
            <a:ext cx="4203471" cy="541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Data Collection and E</a:t>
            </a:r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xploration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9D63BB-2D45-4462-BD92-03A05A4AA282}"/>
              </a:ext>
            </a:extLst>
          </p:cNvPr>
          <p:cNvSpPr/>
          <p:nvPr/>
        </p:nvSpPr>
        <p:spPr>
          <a:xfrm>
            <a:off x="4125882" y="3083053"/>
            <a:ext cx="4203471" cy="541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</a:rPr>
              <a:t>Principal Component Analysis</a:t>
            </a:r>
            <a:endParaRPr lang="en-US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CEB69A-E035-46BB-822C-7F987B5050C9}"/>
              </a:ext>
            </a:extLst>
          </p:cNvPr>
          <p:cNvSpPr/>
          <p:nvPr/>
        </p:nvSpPr>
        <p:spPr>
          <a:xfrm>
            <a:off x="4125882" y="3924502"/>
            <a:ext cx="4203471" cy="541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Modeling and Model Selection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D41410-82EC-42D0-84F2-B7E3D08DF39A}"/>
              </a:ext>
            </a:extLst>
          </p:cNvPr>
          <p:cNvSpPr/>
          <p:nvPr/>
        </p:nvSpPr>
        <p:spPr>
          <a:xfrm>
            <a:off x="4125882" y="4765951"/>
            <a:ext cx="4203471" cy="541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2">
                    <a:lumMod val="25000"/>
                  </a:schemeClr>
                </a:solidFill>
              </a:rPr>
              <a:t>Model 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8035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8FBE6B-DC67-4E64-80F4-CADE978D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D</a:t>
            </a:r>
            <a:r>
              <a:rPr lang="en-US" altLang="zh-CN" dirty="0">
                <a:solidFill>
                  <a:schemeClr val="accent3"/>
                </a:solidFill>
              </a:rPr>
              <a:t>ataset Overview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C016F4-F1D0-4BA6-BA68-85D7B6FDDDC4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0C57A-F9E4-4638-B41E-64A2F0CE0206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65120D-6971-46D4-9707-E0660C3DDF87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Modeling and Model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78A0D3-F5EA-4F68-853B-40770DC1F1F4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 Performance Comparison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620E88-1424-40E3-B733-76E7D384B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199500"/>
              </p:ext>
            </p:extLst>
          </p:nvPr>
        </p:nvGraphicFramePr>
        <p:xfrm>
          <a:off x="916605" y="2395720"/>
          <a:ext cx="2723378" cy="3456433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723378">
                  <a:extLst>
                    <a:ext uri="{9D8B030D-6E8A-4147-A177-3AD203B41FA5}">
                      <a16:colId xmlns:a16="http://schemas.microsoft.com/office/drawing/2014/main" val="2283616994"/>
                    </a:ext>
                  </a:extLst>
                </a:gridCol>
              </a:tblGrid>
              <a:tr h="30108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Input Variables</a:t>
                      </a:r>
                      <a:endParaRPr lang="en-US" sz="18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687739"/>
                  </a:ext>
                </a:extLst>
              </a:tr>
              <a:tr h="1680120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Numeric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Age (integer)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Systolic Blood Pressure (</a:t>
                      </a:r>
                      <a:r>
                        <a:rPr lang="en-US" sz="18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SystolicBP</a:t>
                      </a: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(integer)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Diastolic Blood Pressure (</a:t>
                      </a:r>
                      <a:r>
                        <a:rPr lang="en-US" sz="18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DiastolicBP</a:t>
                      </a: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(integer)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Blood Sugar (BS) (float)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Body Temperature (</a:t>
                      </a:r>
                      <a:r>
                        <a:rPr lang="en-US" sz="18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BodyTemp</a:t>
                      </a: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(float)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Heart Rate (integer)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387924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8F8968B-AF07-481B-B45E-E6904E52B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37773"/>
              </p:ext>
            </p:extLst>
          </p:nvPr>
        </p:nvGraphicFramePr>
        <p:xfrm>
          <a:off x="3746046" y="2395720"/>
          <a:ext cx="2723378" cy="1401954"/>
        </p:xfrm>
        <a:graphic>
          <a:graphicData uri="http://schemas.openxmlformats.org/drawingml/2006/table">
            <a:tbl>
              <a:tblPr firstRow="1" firstCol="1" bandRow="1">
                <a:tableStyleId>{72833802-FEF1-4C79-8D5D-14CF1EAF98D9}</a:tableStyleId>
              </a:tblPr>
              <a:tblGrid>
                <a:gridCol w="2723378">
                  <a:extLst>
                    <a:ext uri="{9D8B030D-6E8A-4147-A177-3AD203B41FA5}">
                      <a16:colId xmlns:a16="http://schemas.microsoft.com/office/drawing/2014/main" val="1573358002"/>
                    </a:ext>
                  </a:extLst>
                </a:gridCol>
              </a:tblGrid>
              <a:tr h="2733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2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Response Variable</a:t>
                      </a:r>
                      <a:endParaRPr lang="en-US" sz="1800" dirty="0">
                        <a:solidFill>
                          <a:schemeClr val="tx2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687739"/>
                  </a:ext>
                </a:extLst>
              </a:tr>
              <a:tr h="544031">
                <a:tc>
                  <a:txBody>
                    <a:bodyPr/>
                    <a:lstStyle/>
                    <a:p>
                      <a:pPr marL="22860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Categorical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1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Risk Level: Low, Mid, High (string)</a:t>
                      </a:r>
                      <a:endParaRPr lang="en-US" sz="1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938792405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A435E4D8-6451-4653-BC2B-51B26DD7217D}"/>
              </a:ext>
            </a:extLst>
          </p:cNvPr>
          <p:cNvGrpSpPr/>
          <p:nvPr/>
        </p:nvGrpSpPr>
        <p:grpSpPr>
          <a:xfrm>
            <a:off x="7358056" y="4322498"/>
            <a:ext cx="2145666" cy="1981200"/>
            <a:chOff x="5169535" y="1839717"/>
            <a:chExt cx="2145666" cy="19812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B308E2C-3DF9-46C6-9EEE-451C95C19ED0}"/>
                </a:ext>
              </a:extLst>
            </p:cNvPr>
            <p:cNvSpPr/>
            <p:nvPr/>
          </p:nvSpPr>
          <p:spPr>
            <a:xfrm>
              <a:off x="5169535" y="1839717"/>
              <a:ext cx="2145666" cy="19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Table&#10;&#10;Description automatically generated">
              <a:extLst>
                <a:ext uri="{FF2B5EF4-FFF2-40B4-BE49-F238E27FC236}">
                  <a16:creationId xmlns:a16="http://schemas.microsoft.com/office/drawing/2014/main" id="{DC1B0A1D-8723-459B-811B-A6665B21B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2877" y="2012641"/>
              <a:ext cx="1898982" cy="1635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E297D-170E-4166-9CB1-5497C16F50F7}"/>
              </a:ext>
            </a:extLst>
          </p:cNvPr>
          <p:cNvSpPr/>
          <p:nvPr/>
        </p:nvSpPr>
        <p:spPr>
          <a:xfrm>
            <a:off x="7118864" y="1330561"/>
            <a:ext cx="3807377" cy="238950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A96DE9-82A8-4496-BA03-A03667B841AE}"/>
              </a:ext>
            </a:extLst>
          </p:cNvPr>
          <p:cNvSpPr txBox="1"/>
          <p:nvPr/>
        </p:nvSpPr>
        <p:spPr>
          <a:xfrm>
            <a:off x="7314024" y="3903894"/>
            <a:ext cx="2281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No Missing Values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14BDCB-4793-499B-B06D-4D92B718E06D}"/>
              </a:ext>
            </a:extLst>
          </p:cNvPr>
          <p:cNvSpPr txBox="1"/>
          <p:nvPr/>
        </p:nvSpPr>
        <p:spPr>
          <a:xfrm>
            <a:off x="975892" y="1712334"/>
            <a:ext cx="5328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1014 Records,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Predictors, and 1 Response Variable 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F68708-C51E-4C54-85D8-80A5CDB95759}"/>
              </a:ext>
            </a:extLst>
          </p:cNvPr>
          <p:cNvSpPr txBox="1"/>
          <p:nvPr/>
        </p:nvSpPr>
        <p:spPr>
          <a:xfrm>
            <a:off x="7314024" y="889223"/>
            <a:ext cx="44796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Balanced Dataset</a:t>
            </a:r>
          </a:p>
        </p:txBody>
      </p:sp>
      <p:pic>
        <p:nvPicPr>
          <p:cNvPr id="27" name="Graphic 26" descr="Checklist with solid fill">
            <a:extLst>
              <a:ext uri="{FF2B5EF4-FFF2-40B4-BE49-F238E27FC236}">
                <a16:creationId xmlns:a16="http://schemas.microsoft.com/office/drawing/2014/main" id="{2F87ED09-8665-4857-B552-A4543BF91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445" y="1759840"/>
            <a:ext cx="274320" cy="274320"/>
          </a:xfrm>
          <a:prstGeom prst="rect">
            <a:avLst/>
          </a:prstGeom>
        </p:spPr>
      </p:pic>
      <p:pic>
        <p:nvPicPr>
          <p:cNvPr id="28" name="Graphic 27" descr="Checklist with solid fill">
            <a:extLst>
              <a:ext uri="{FF2B5EF4-FFF2-40B4-BE49-F238E27FC236}">
                <a16:creationId xmlns:a16="http://schemas.microsoft.com/office/drawing/2014/main" id="{A62710C3-2C76-468F-A2B3-B0C9C4F25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18864" y="940710"/>
            <a:ext cx="274320" cy="274320"/>
          </a:xfrm>
          <a:prstGeom prst="rect">
            <a:avLst/>
          </a:prstGeom>
        </p:spPr>
      </p:pic>
      <p:pic>
        <p:nvPicPr>
          <p:cNvPr id="29" name="Graphic 28" descr="Checklist with solid fill">
            <a:extLst>
              <a:ext uri="{FF2B5EF4-FFF2-40B4-BE49-F238E27FC236}">
                <a16:creationId xmlns:a16="http://schemas.microsoft.com/office/drawing/2014/main" id="{240853DB-4A3E-420D-9CEC-40EAE8B14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3743" y="3951400"/>
            <a:ext cx="274320" cy="274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A568C-056D-4CCA-9AD1-8380EDFF7D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2117" y="1427884"/>
            <a:ext cx="3540870" cy="219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7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C77D0C-62D4-4C71-A93D-A4E488D9F638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627AA-F7DA-49E9-8772-D7B7F8039FF2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25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51D4E-0D24-4BA2-B93D-9AD896F97E1B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Modeling and Model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9079B-39BB-4944-A954-885CAC31CF32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 Performance Comparison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542803A3-F0CB-46C8-8A13-731EF87A6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902" y="1920866"/>
            <a:ext cx="3363358" cy="27400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C7AB6A4A-194C-41EE-8E84-77BD0510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6577"/>
            <a:ext cx="10668000" cy="61555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D</a:t>
            </a:r>
            <a:r>
              <a:rPr lang="en-US" altLang="zh-CN" dirty="0">
                <a:solidFill>
                  <a:schemeClr val="accent3"/>
                </a:solidFill>
              </a:rPr>
              <a:t>ata Processing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4FAEA4-B330-482F-B81F-618B9F0CCB0A}"/>
              </a:ext>
            </a:extLst>
          </p:cNvPr>
          <p:cNvSpPr txBox="1"/>
          <p:nvPr/>
        </p:nvSpPr>
        <p:spPr>
          <a:xfrm>
            <a:off x="701334" y="4318758"/>
            <a:ext cx="5785206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 70 and low risk level (impossible, 1 record)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SystolicBP</a:t>
            </a:r>
            <a:r>
              <a:rPr lang="en-US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160 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and high risk (possible)</a:t>
            </a:r>
            <a:endParaRPr lang="en-US" dirty="0">
              <a:solidFill>
                <a:srgbClr val="21212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eart </a:t>
            </a:r>
            <a:r>
              <a:rPr lang="en-US" dirty="0">
                <a:solidFill>
                  <a:srgbClr val="2121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dirty="0">
                <a:solidFill>
                  <a:srgbClr val="2121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ate of 7 and low risk level (impossible, 2 records)</a:t>
            </a:r>
            <a:endParaRPr lang="en-US" sz="1200" dirty="0">
              <a:solidFill>
                <a:srgbClr val="212121"/>
              </a:solidFill>
              <a:latin typeface="+mn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Therefore, we removed  the 3 unreasonable records.</a:t>
            </a:r>
          </a:p>
        </p:txBody>
      </p:sp>
      <p:pic>
        <p:nvPicPr>
          <p:cNvPr id="9228" name="Graphic 9227" descr="Badge 1 with solid fill">
            <a:extLst>
              <a:ext uri="{FF2B5EF4-FFF2-40B4-BE49-F238E27FC236}">
                <a16:creationId xmlns:a16="http://schemas.microsoft.com/office/drawing/2014/main" id="{FA963293-B9B0-4925-BD81-7304A02A84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680" y="4453783"/>
            <a:ext cx="274320" cy="274320"/>
          </a:xfrm>
          <a:prstGeom prst="rect">
            <a:avLst/>
          </a:prstGeom>
        </p:spPr>
      </p:pic>
      <p:pic>
        <p:nvPicPr>
          <p:cNvPr id="9230" name="Graphic 9229" descr="Badge with solid fill">
            <a:extLst>
              <a:ext uri="{FF2B5EF4-FFF2-40B4-BE49-F238E27FC236}">
                <a16:creationId xmlns:a16="http://schemas.microsoft.com/office/drawing/2014/main" id="{FD6AED8E-F796-4980-B919-DA1A366828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680" y="4863127"/>
            <a:ext cx="274320" cy="274320"/>
          </a:xfrm>
          <a:prstGeom prst="rect">
            <a:avLst/>
          </a:prstGeom>
        </p:spPr>
      </p:pic>
      <p:pic>
        <p:nvPicPr>
          <p:cNvPr id="9232" name="Graphic 9231" descr="Badge 3 with solid fill">
            <a:extLst>
              <a:ext uri="{FF2B5EF4-FFF2-40B4-BE49-F238E27FC236}">
                <a16:creationId xmlns:a16="http://schemas.microsoft.com/office/drawing/2014/main" id="{A8FDB6B9-7E16-433A-A54D-ED1ED4B4A4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87680" y="5298041"/>
            <a:ext cx="274320" cy="274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9B81E8-3CB5-4DD0-973A-446E55343E1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977" y="1920788"/>
            <a:ext cx="3635792" cy="23978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9237" name="TextBox 9236">
            <a:extLst>
              <a:ext uri="{FF2B5EF4-FFF2-40B4-BE49-F238E27FC236}">
                <a16:creationId xmlns:a16="http://schemas.microsoft.com/office/drawing/2014/main" id="{8AA88154-12AE-41BD-8021-428D530AE92C}"/>
              </a:ext>
            </a:extLst>
          </p:cNvPr>
          <p:cNvSpPr txBox="1"/>
          <p:nvPr/>
        </p:nvSpPr>
        <p:spPr>
          <a:xfrm>
            <a:off x="1746279" y="1426826"/>
            <a:ext cx="2551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rop Three Outliers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239" name="Straight Connector 9238">
            <a:extLst>
              <a:ext uri="{FF2B5EF4-FFF2-40B4-BE49-F238E27FC236}">
                <a16:creationId xmlns:a16="http://schemas.microsoft.com/office/drawing/2014/main" id="{7FF602D0-6600-4ACB-822A-8DBB8F11ECF0}"/>
              </a:ext>
            </a:extLst>
          </p:cNvPr>
          <p:cNvCxnSpPr/>
          <p:nvPr/>
        </p:nvCxnSpPr>
        <p:spPr>
          <a:xfrm>
            <a:off x="6043749" y="1120300"/>
            <a:ext cx="0" cy="5088194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D9BE38A-1838-4831-B194-3BC8B2020575}"/>
              </a:ext>
            </a:extLst>
          </p:cNvPr>
          <p:cNvSpPr txBox="1"/>
          <p:nvPr/>
        </p:nvSpPr>
        <p:spPr>
          <a:xfrm>
            <a:off x="7426983" y="1420268"/>
            <a:ext cx="388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rop One Highly Correlated Predictor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FF7CF47-9E26-45BF-8A97-D5A4CD48B5CC}"/>
              </a:ext>
            </a:extLst>
          </p:cNvPr>
          <p:cNvSpPr txBox="1"/>
          <p:nvPr/>
        </p:nvSpPr>
        <p:spPr>
          <a:xfrm>
            <a:off x="6735207" y="4707127"/>
            <a:ext cx="4746908" cy="1295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Systolic BP and Diastolic BP are highly correlated</a:t>
            </a:r>
          </a:p>
          <a:p>
            <a:pPr>
              <a:lnSpc>
                <a:spcPct val="150000"/>
              </a:lnSpc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Systolic BP is more related to the response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Therefore,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Diastolic BP is dropped.</a:t>
            </a:r>
          </a:p>
        </p:txBody>
      </p:sp>
      <p:sp>
        <p:nvSpPr>
          <p:cNvPr id="9241" name="Rectangle 9240">
            <a:extLst>
              <a:ext uri="{FF2B5EF4-FFF2-40B4-BE49-F238E27FC236}">
                <a16:creationId xmlns:a16="http://schemas.microsoft.com/office/drawing/2014/main" id="{682D0979-E956-4F36-AC58-27F47A65BE55}"/>
              </a:ext>
            </a:extLst>
          </p:cNvPr>
          <p:cNvSpPr/>
          <p:nvPr/>
        </p:nvSpPr>
        <p:spPr>
          <a:xfrm>
            <a:off x="8369210" y="2282786"/>
            <a:ext cx="523989" cy="491228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Graphic 70" descr="Badge Cross with solid fill">
            <a:extLst>
              <a:ext uri="{FF2B5EF4-FFF2-40B4-BE49-F238E27FC236}">
                <a16:creationId xmlns:a16="http://schemas.microsoft.com/office/drawing/2014/main" id="{2AA3854B-B2B6-471D-A4A5-F89D80AD56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325395" y="4485580"/>
            <a:ext cx="274320" cy="274320"/>
          </a:xfrm>
          <a:prstGeom prst="rect">
            <a:avLst/>
          </a:prstGeom>
        </p:spPr>
      </p:pic>
      <p:pic>
        <p:nvPicPr>
          <p:cNvPr id="73" name="Graphic 72" descr="Checklist with solid fill">
            <a:extLst>
              <a:ext uri="{FF2B5EF4-FFF2-40B4-BE49-F238E27FC236}">
                <a16:creationId xmlns:a16="http://schemas.microsoft.com/office/drawing/2014/main" id="{568F481C-ECD7-465E-AF22-99C094977B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56869" y="1466869"/>
            <a:ext cx="274320" cy="274320"/>
          </a:xfrm>
          <a:prstGeom prst="rect">
            <a:avLst/>
          </a:prstGeom>
        </p:spPr>
      </p:pic>
      <p:pic>
        <p:nvPicPr>
          <p:cNvPr id="74" name="Graphic 73" descr="Checklist with solid fill">
            <a:extLst>
              <a:ext uri="{FF2B5EF4-FFF2-40B4-BE49-F238E27FC236}">
                <a16:creationId xmlns:a16="http://schemas.microsoft.com/office/drawing/2014/main" id="{53EE15F5-1299-42D6-B019-26502C2B8A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16902" y="1473350"/>
            <a:ext cx="274320" cy="27432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48DA1EC-1ED4-4B83-8EA3-0C051713AC63}"/>
              </a:ext>
            </a:extLst>
          </p:cNvPr>
          <p:cNvSpPr/>
          <p:nvPr/>
        </p:nvSpPr>
        <p:spPr>
          <a:xfrm>
            <a:off x="8147522" y="3818855"/>
            <a:ext cx="667264" cy="369637"/>
          </a:xfrm>
          <a:prstGeom prst="rect">
            <a:avLst/>
          </a:prstGeom>
          <a:noFill/>
          <a:ln w="28575">
            <a:solidFill>
              <a:srgbClr val="0070C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Badge 1 with solid fill">
            <a:extLst>
              <a:ext uri="{FF2B5EF4-FFF2-40B4-BE49-F238E27FC236}">
                <a16:creationId xmlns:a16="http://schemas.microsoft.com/office/drawing/2014/main" id="{BEC3B5B6-7CE5-49E9-B2A5-0FC666D15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3904" y="4863127"/>
            <a:ext cx="274320" cy="274320"/>
          </a:xfrm>
          <a:prstGeom prst="rect">
            <a:avLst/>
          </a:prstGeom>
        </p:spPr>
      </p:pic>
      <p:pic>
        <p:nvPicPr>
          <p:cNvPr id="30" name="Graphic 29" descr="Badge with solid fill">
            <a:extLst>
              <a:ext uri="{FF2B5EF4-FFF2-40B4-BE49-F238E27FC236}">
                <a16:creationId xmlns:a16="http://schemas.microsoft.com/office/drawing/2014/main" id="{D7AD096E-6295-4EA0-B4A9-6B04BB99FC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3904" y="5294786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2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C77D0C-62D4-4C71-A93D-A4E488D9F638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627AA-F7DA-49E9-8772-D7B7F8039FF2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51D4E-0D24-4BA2-B93D-9AD896F97E1B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Modeling and Model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9079B-39BB-4944-A954-885CAC31CF32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 Performance Comparison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C7AB6A4A-194C-41EE-8E84-77BD0510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6577"/>
            <a:ext cx="10668000" cy="61555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PCA Variance &amp; Weights</a:t>
            </a:r>
          </a:p>
        </p:txBody>
      </p:sp>
      <p:pic>
        <p:nvPicPr>
          <p:cNvPr id="26" name="Picture 2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70B26EB-87E3-4DAB-9599-99540BD4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907183"/>
            <a:ext cx="5386254" cy="11649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4828EA-6245-48AE-B774-EFD6CD250B68}"/>
              </a:ext>
            </a:extLst>
          </p:cNvPr>
          <p:cNvSpPr txBox="1"/>
          <p:nvPr/>
        </p:nvSpPr>
        <p:spPr>
          <a:xfrm>
            <a:off x="6430933" y="1907183"/>
            <a:ext cx="4918940" cy="1087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ea typeface="Calibri" panose="020F0502020204030204" pitchFamily="34" charset="0"/>
              </a:rPr>
              <a:t>Fi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rst 2 PCs only capture 62.7% variance of predictors</a:t>
            </a:r>
          </a:p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Even </a:t>
            </a:r>
            <a:r>
              <a:rPr lang="en-US" b="1" dirty="0">
                <a:solidFill>
                  <a:schemeClr val="accent5"/>
                </a:solidFill>
                <a:effectLst/>
                <a:latin typeface="+mn-lt"/>
                <a:ea typeface="Calibri" panose="020F0502020204030204" pitchFamily="34" charset="0"/>
              </a:rPr>
              <a:t>first 3 PCs capture 76.7% variance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</a:rPr>
              <a:t> </a:t>
            </a:r>
            <a:endParaRPr lang="en-US" dirty="0">
              <a:latin typeface="+mn-lt"/>
            </a:endParaRPr>
          </a:p>
        </p:txBody>
      </p:sp>
      <p:pic>
        <p:nvPicPr>
          <p:cNvPr id="29" name="Picture 28" descr="Graphical user interface, text, application, Excel&#10;&#10;Description automatically generated">
            <a:extLst>
              <a:ext uri="{FF2B5EF4-FFF2-40B4-BE49-F238E27FC236}">
                <a16:creationId xmlns:a16="http://schemas.microsoft.com/office/drawing/2014/main" id="{DABD78C5-2663-4B54-9D67-346DAAB6E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8" y="3774498"/>
            <a:ext cx="5386254" cy="222882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86BC5DE-0222-480F-B0AF-F3F588B37D8E}"/>
              </a:ext>
            </a:extLst>
          </p:cNvPr>
          <p:cNvCxnSpPr>
            <a:cxnSpLocks/>
          </p:cNvCxnSpPr>
          <p:nvPr/>
        </p:nvCxnSpPr>
        <p:spPr>
          <a:xfrm>
            <a:off x="690426" y="3270566"/>
            <a:ext cx="1091565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A6B5957-862F-46A1-9ABF-B7B2F90DA9D0}"/>
              </a:ext>
            </a:extLst>
          </p:cNvPr>
          <p:cNvSpPr txBox="1"/>
          <p:nvPr/>
        </p:nvSpPr>
        <p:spPr>
          <a:xfrm>
            <a:off x="6430933" y="4137901"/>
            <a:ext cx="5478387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PC1 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is dominated by variables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accent5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age, blood pressure, as well as blood sugar. </a:t>
            </a:r>
          </a:p>
          <a:p>
            <a:pPr marL="285750" marR="0" indent="-28575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PC 2 </a:t>
            </a:r>
            <a:r>
              <a:rPr lang="en-US" dirty="0"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is dominated by variables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chemeClr val="accent5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heartrate and body temperature</a:t>
            </a:r>
            <a:r>
              <a:rPr lang="en-US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E650484-86C3-4253-B861-9D5C30D95E81}"/>
              </a:ext>
            </a:extLst>
          </p:cNvPr>
          <p:cNvSpPr/>
          <p:nvPr/>
        </p:nvSpPr>
        <p:spPr>
          <a:xfrm>
            <a:off x="2924549" y="2721828"/>
            <a:ext cx="590991" cy="260233"/>
          </a:xfrm>
          <a:prstGeom prst="rect">
            <a:avLst/>
          </a:prstGeom>
          <a:noFill/>
          <a:ln w="9525">
            <a:solidFill>
              <a:srgbClr val="0070C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3C68E8-6519-4457-A557-2D59FE474980}"/>
              </a:ext>
            </a:extLst>
          </p:cNvPr>
          <p:cNvSpPr/>
          <p:nvPr/>
        </p:nvSpPr>
        <p:spPr>
          <a:xfrm>
            <a:off x="1668780" y="4105868"/>
            <a:ext cx="804836" cy="1192759"/>
          </a:xfrm>
          <a:prstGeom prst="rect">
            <a:avLst/>
          </a:prstGeom>
          <a:noFill/>
          <a:ln w="9525">
            <a:solidFill>
              <a:srgbClr val="0070C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2C319C-B9CE-408D-B21A-26F1C85083CA}"/>
              </a:ext>
            </a:extLst>
          </p:cNvPr>
          <p:cNvSpPr/>
          <p:nvPr/>
        </p:nvSpPr>
        <p:spPr>
          <a:xfrm>
            <a:off x="2473616" y="5340593"/>
            <a:ext cx="652760" cy="578807"/>
          </a:xfrm>
          <a:prstGeom prst="rect">
            <a:avLst/>
          </a:prstGeom>
          <a:noFill/>
          <a:ln w="9525">
            <a:solidFill>
              <a:srgbClr val="0070C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E849EB-024D-45BC-A6BE-6C0013B20E0E}"/>
              </a:ext>
            </a:extLst>
          </p:cNvPr>
          <p:cNvSpPr/>
          <p:nvPr/>
        </p:nvSpPr>
        <p:spPr>
          <a:xfrm>
            <a:off x="3561260" y="2721828"/>
            <a:ext cx="590991" cy="260233"/>
          </a:xfrm>
          <a:prstGeom prst="rect">
            <a:avLst/>
          </a:prstGeom>
          <a:noFill/>
          <a:ln w="9525">
            <a:solidFill>
              <a:srgbClr val="0070C0"/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F3FE13-136D-4B08-9B5E-3C96D1C5E05F}"/>
              </a:ext>
            </a:extLst>
          </p:cNvPr>
          <p:cNvSpPr txBox="1"/>
          <p:nvPr/>
        </p:nvSpPr>
        <p:spPr>
          <a:xfrm>
            <a:off x="1104992" y="1442769"/>
            <a:ext cx="521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Variance</a:t>
            </a:r>
          </a:p>
        </p:txBody>
      </p:sp>
      <p:pic>
        <p:nvPicPr>
          <p:cNvPr id="44" name="Graphic 43" descr="Checklist with solid fill">
            <a:extLst>
              <a:ext uri="{FF2B5EF4-FFF2-40B4-BE49-F238E27FC236}">
                <a16:creationId xmlns:a16="http://schemas.microsoft.com/office/drawing/2014/main" id="{D53EAD82-FF41-4101-90A7-909FD3AD3A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2234" y="1490275"/>
            <a:ext cx="274320" cy="274320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C8C8C82-DA39-4BB9-B51C-85ABA1ECAE40}"/>
              </a:ext>
            </a:extLst>
          </p:cNvPr>
          <p:cNvSpPr txBox="1"/>
          <p:nvPr/>
        </p:nvSpPr>
        <p:spPr>
          <a:xfrm>
            <a:off x="1104756" y="3418660"/>
            <a:ext cx="521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Weights</a:t>
            </a:r>
          </a:p>
        </p:txBody>
      </p:sp>
      <p:pic>
        <p:nvPicPr>
          <p:cNvPr id="47" name="Graphic 46" descr="Checklist with solid fill">
            <a:extLst>
              <a:ext uri="{FF2B5EF4-FFF2-40B4-BE49-F238E27FC236}">
                <a16:creationId xmlns:a16="http://schemas.microsoft.com/office/drawing/2014/main" id="{308DD3A2-3D48-4057-9858-FEDBE682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1998" y="3419999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C77D0C-62D4-4C71-A93D-A4E488D9F638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2">
                    <a:lumMod val="85000"/>
                    <a:lumOff val="15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tx2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8627AA-F7DA-49E9-8772-D7B7F8039FF2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51D4E-0D24-4BA2-B93D-9AD896F97E1B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Modeling and Model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D9079B-39BB-4944-A954-885CAC31CF32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 Performance Comparison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C7AB6A4A-194C-41EE-8E84-77BD05102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16577"/>
            <a:ext cx="10668000" cy="61555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3"/>
                </a:solidFill>
                <a:latin typeface="+mn-lt"/>
              </a:rPr>
              <a:t>PCA Plotting</a:t>
            </a:r>
          </a:p>
        </p:txBody>
      </p:sp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F7AA7E30-26E5-46B7-A72B-F5F4A0A2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138" y="1572744"/>
            <a:ext cx="4345744" cy="343753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Chart, scatter chart&#10;&#10;Description automatically generated">
            <a:extLst>
              <a:ext uri="{FF2B5EF4-FFF2-40B4-BE49-F238E27FC236}">
                <a16:creationId xmlns:a16="http://schemas.microsoft.com/office/drawing/2014/main" id="{99A750DF-1ED2-4815-ACC8-542B287C6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541" y="1572744"/>
            <a:ext cx="4116896" cy="3437530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9A0E50-47D7-40B0-87F2-949DB943BDF8}"/>
              </a:ext>
            </a:extLst>
          </p:cNvPr>
          <p:cNvSpPr txBox="1"/>
          <p:nvPr/>
        </p:nvSpPr>
        <p:spPr>
          <a:xfrm>
            <a:off x="1080272" y="5021575"/>
            <a:ext cx="4963477" cy="31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21212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Plot data points on a 3D plane defined by the first 3 PCs</a:t>
            </a:r>
            <a:endParaRPr lang="en-US" sz="14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EFFD2D-BDEC-4217-BFBC-1F37A12E4AAB}"/>
              </a:ext>
            </a:extLst>
          </p:cNvPr>
          <p:cNvSpPr txBox="1"/>
          <p:nvPr/>
        </p:nvSpPr>
        <p:spPr>
          <a:xfrm>
            <a:off x="6148251" y="5021575"/>
            <a:ext cx="4963477" cy="31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21212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Plot data points on a 2D plane defined by the first 2 PCs</a:t>
            </a:r>
            <a:endParaRPr lang="en-US" sz="14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FADC0A4-35D3-448B-B696-7644BAD6AB68}"/>
              </a:ext>
            </a:extLst>
          </p:cNvPr>
          <p:cNvSpPr txBox="1"/>
          <p:nvPr/>
        </p:nvSpPr>
        <p:spPr>
          <a:xfrm>
            <a:off x="1446350" y="5597962"/>
            <a:ext cx="9299299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tint val="66000"/>
                  <a:satMod val="160000"/>
                </a:schemeClr>
              </a:gs>
              <a:gs pos="50000">
                <a:schemeClr val="accent3">
                  <a:tint val="44500"/>
                  <a:satMod val="160000"/>
                </a:schemeClr>
              </a:gs>
              <a:gs pos="100000">
                <a:schemeClr val="accent3"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Because none of the first several components capture majority of variance in 6 predictors, </a:t>
            </a:r>
            <a:r>
              <a:rPr lang="en-US" sz="1800" b="1" dirty="0"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PCA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b="1" dirty="0"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might not be </a:t>
            </a:r>
            <a:r>
              <a:rPr lang="en-US" altLang="zh-CN" sz="1800" b="1" dirty="0"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1800" b="1" dirty="0">
                <a:solidFill>
                  <a:srgbClr val="002060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very helpful tool 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to predict the risk level of a pregnant woman.</a:t>
            </a:r>
            <a:endParaRPr lang="en-US" sz="16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7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87BA524-3F25-4DC5-86FB-566996E06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8201" y="715961"/>
            <a:ext cx="6587489" cy="1189038"/>
          </a:xfrm>
        </p:spPr>
        <p:txBody>
          <a:bodyPr/>
          <a:lstStyle/>
          <a:p>
            <a:r>
              <a:rPr lang="en-US" dirty="0"/>
              <a:t>Task specification and model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9585A-5E1F-40FA-8E64-BB4F046116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48201" y="2247900"/>
            <a:ext cx="6960704" cy="41986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this project, we are doing supervised learning. </a:t>
            </a: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addition, since all the predictors are numeric and the output variable is categorical, we </a:t>
            </a:r>
            <a:r>
              <a:rPr lang="en-US" altLang="zh-CN" dirty="0">
                <a:ea typeface="Calibri" panose="020F0502020204030204" pitchFamily="34" charset="0"/>
                <a:cs typeface="Times New Roman" panose="02020603050405020304" pitchFamily="18" charset="0"/>
              </a:rPr>
              <a:t>applied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following classification models to the Maternal Health Risk dataset. 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K-Nearest Neighbors </a:t>
            </a:r>
            <a:r>
              <a:rPr lang="en-US" altLang="zh-CN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with Random Forest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Multinominal Logistic Regression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Gaussian Naïve Bayes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Decision Tree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Artificial Neural Networks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626E43-983B-477E-89E3-3DD790555140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FB638-BEB0-4503-BC7B-7D02C136D344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AC359-789E-4340-BF53-681E4BDF35D7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Modeling and Model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722872-2F91-4A15-9E98-B285EBB048EF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 Performance Comparison</a:t>
            </a:r>
          </a:p>
        </p:txBody>
      </p:sp>
    </p:spTree>
    <p:extLst>
      <p:ext uri="{BB962C8B-B14F-4D97-AF65-F5344CB8AC3E}">
        <p14:creationId xmlns:p14="http://schemas.microsoft.com/office/powerpoint/2010/main" val="39478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626E43-983B-477E-89E3-3DD790555140}"/>
              </a:ext>
            </a:extLst>
          </p:cNvPr>
          <p:cNvSpPr/>
          <p:nvPr/>
        </p:nvSpPr>
        <p:spPr>
          <a:xfrm>
            <a:off x="3021874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Principal Component Analysis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DFB638-BEB0-4503-BC7B-7D02C136D344}"/>
              </a:ext>
            </a:extLst>
          </p:cNvPr>
          <p:cNvSpPr/>
          <p:nvPr/>
        </p:nvSpPr>
        <p:spPr>
          <a:xfrm>
            <a:off x="-1" y="0"/>
            <a:ext cx="3126377" cy="2525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Data Collection and E</a:t>
            </a:r>
            <a:r>
              <a:rPr lang="en-US" altLang="zh-CN" sz="1200" b="1" dirty="0">
                <a:solidFill>
                  <a:schemeClr val="bg2">
                    <a:lumMod val="90000"/>
                  </a:schemeClr>
                </a:solidFill>
              </a:rPr>
              <a:t>xploration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BAC359-789E-4340-BF53-681E4BDF35D7}"/>
              </a:ext>
            </a:extLst>
          </p:cNvPr>
          <p:cNvSpPr/>
          <p:nvPr/>
        </p:nvSpPr>
        <p:spPr>
          <a:xfrm>
            <a:off x="6043749" y="0"/>
            <a:ext cx="3126377" cy="2525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25000"/>
                  </a:schemeClr>
                </a:solidFill>
              </a:rPr>
              <a:t>Modeling and Model Selection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722872-2F91-4A15-9E98-B285EBB048EF}"/>
              </a:ext>
            </a:extLst>
          </p:cNvPr>
          <p:cNvSpPr/>
          <p:nvPr/>
        </p:nvSpPr>
        <p:spPr>
          <a:xfrm>
            <a:off x="9065623" y="0"/>
            <a:ext cx="3126377" cy="252549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Model Performance Comparison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3770AFC-3A9F-4E80-8D40-EC0833AC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23447"/>
            <a:ext cx="10668000" cy="808683"/>
          </a:xfrm>
        </p:spPr>
        <p:txBody>
          <a:bodyPr/>
          <a:lstStyle/>
          <a:p>
            <a:pPr marR="0"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K-Nearest Neighbors </a:t>
            </a:r>
            <a:r>
              <a:rPr lang="en-US" altLang="zh-CN" sz="4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with Random Forest</a:t>
            </a:r>
            <a:endParaRPr lang="en-US" sz="4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DBD2D-9DC1-4477-8782-B6077F5AB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086" y="1516530"/>
            <a:ext cx="3617883" cy="21788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8AA52-F509-4F01-A870-16E1CD1D7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3517" y="4424432"/>
            <a:ext cx="3672106" cy="14489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CAC8F5B-A2EB-4EAE-9618-601D24FFC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31" y="4322665"/>
            <a:ext cx="4040764" cy="16524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2C6771-EC51-4C84-A621-0B581AB3BBE2}"/>
              </a:ext>
            </a:extLst>
          </p:cNvPr>
          <p:cNvSpPr txBox="1"/>
          <p:nvPr/>
        </p:nvSpPr>
        <p:spPr>
          <a:xfrm>
            <a:off x="636268" y="1332130"/>
            <a:ext cx="10435386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Apply the random forest model to do feature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Avoid curse of dimensionality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Classification performance is pretty good.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Naïve benchmark: 0.399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Accuracy score: 0.74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 a balanced dataset, macro average of recall (sensitivity) value: 0.73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99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Feminine Neutrals">
      <a:dk1>
        <a:srgbClr val="000000"/>
      </a:dk1>
      <a:lt1>
        <a:srgbClr val="FFFFFF"/>
      </a:lt1>
      <a:dk2>
        <a:srgbClr val="000000"/>
      </a:dk2>
      <a:lt2>
        <a:srgbClr val="E6E6E6"/>
      </a:lt2>
      <a:accent1>
        <a:srgbClr val="FCDCD1"/>
      </a:accent1>
      <a:accent2>
        <a:srgbClr val="FFB6A3"/>
      </a:accent2>
      <a:accent3>
        <a:srgbClr val="C16550"/>
      </a:accent3>
      <a:accent4>
        <a:srgbClr val="FEF7F4"/>
      </a:accent4>
      <a:accent5>
        <a:srgbClr val="8A443A"/>
      </a:accent5>
      <a:accent6>
        <a:srgbClr val="EEDED1"/>
      </a:accent6>
      <a:hlink>
        <a:srgbClr val="E0CCBF"/>
      </a:hlink>
      <a:folHlink>
        <a:srgbClr val="C16E32"/>
      </a:folHlink>
    </a:clrScheme>
    <a:fontScheme name="Custom 4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men's History_TM10107764_Win32_LH_v4" id="{AC635B7D-C2D6-408D-AB8F-C03D582CC5EF}" vid="{62200808-B30B-4ED4-83F3-E3A969C6164B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95BB57-19EB-4557-B5D2-B6E7784AF40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8AAEAA2-4CF8-449D-8745-25872C8482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1E5987-7DAE-478C-B57E-B58680B871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Women's History Month presentation</Template>
  <TotalTime>1004</TotalTime>
  <Words>1035</Words>
  <Application>Microsoft Office PowerPoint</Application>
  <PresentationFormat>Widescreen</PresentationFormat>
  <Paragraphs>205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Segoe UI</vt:lpstr>
      <vt:lpstr>Symbol</vt:lpstr>
      <vt:lpstr>Office Theme</vt:lpstr>
      <vt:lpstr>Statistical Analysis in Maternal Health Conditions with Risk Factors</vt:lpstr>
      <vt:lpstr>Introduction</vt:lpstr>
      <vt:lpstr>Overview</vt:lpstr>
      <vt:lpstr>Dataset Overview</vt:lpstr>
      <vt:lpstr>Data Processing</vt:lpstr>
      <vt:lpstr>PCA Variance &amp; Weights</vt:lpstr>
      <vt:lpstr>PCA Plotting</vt:lpstr>
      <vt:lpstr>Task specification and model selection</vt:lpstr>
      <vt:lpstr>K-Nearest Neighbors with Random Forest</vt:lpstr>
      <vt:lpstr>Multinominal Logistic Regression</vt:lpstr>
      <vt:lpstr>Gaussian Naïve Bayes</vt:lpstr>
      <vt:lpstr>Decision Tree</vt:lpstr>
      <vt:lpstr>Decision Tree</vt:lpstr>
      <vt:lpstr>Artificial Neural Networks</vt:lpstr>
      <vt:lpstr>Models Performance Comparison </vt:lpstr>
      <vt:lpstr>Conclusion</vt:lpstr>
      <vt:lpstr>Resources</vt:lpstr>
      <vt:lpstr>Thank You!  For Your Attention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Women’s History Month</dc:title>
  <dc:subject/>
  <dc:creator>Yingnan He</dc:creator>
  <cp:keywords/>
  <dc:description/>
  <cp:lastModifiedBy>Ming Luo</cp:lastModifiedBy>
  <cp:revision>14</cp:revision>
  <dcterms:created xsi:type="dcterms:W3CDTF">2022-04-18T15:55:47Z</dcterms:created>
  <dcterms:modified xsi:type="dcterms:W3CDTF">2022-04-22T21:49:32Z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